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89" r:id="rId4"/>
    <p:sldId id="285" r:id="rId5"/>
    <p:sldId id="259" r:id="rId6"/>
    <p:sldId id="260" r:id="rId7"/>
    <p:sldId id="261" r:id="rId8"/>
    <p:sldId id="290" r:id="rId9"/>
    <p:sldId id="291" r:id="rId10"/>
    <p:sldId id="296" r:id="rId11"/>
    <p:sldId id="287" r:id="rId12"/>
    <p:sldId id="286" r:id="rId13"/>
    <p:sldId id="265" r:id="rId14"/>
    <p:sldId id="274" r:id="rId15"/>
    <p:sldId id="268" r:id="rId16"/>
    <p:sldId id="299" r:id="rId17"/>
    <p:sldId id="272" r:id="rId18"/>
    <p:sldId id="275" r:id="rId19"/>
    <p:sldId id="276" r:id="rId20"/>
    <p:sldId id="294" r:id="rId21"/>
    <p:sldId id="277" r:id="rId22"/>
    <p:sldId id="278" r:id="rId23"/>
    <p:sldId id="298" r:id="rId24"/>
    <p:sldId id="295" r:id="rId25"/>
    <p:sldId id="288" r:id="rId26"/>
    <p:sldId id="281" r:id="rId27"/>
    <p:sldId id="273" r:id="rId28"/>
    <p:sldId id="282" r:id="rId29"/>
    <p:sldId id="283" r:id="rId30"/>
    <p:sldId id="284" r:id="rId31"/>
    <p:sldId id="279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277"/>
    <a:srgbClr val="5A125B"/>
    <a:srgbClr val="D3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55586-67EA-4FEF-AA91-B42D24D76BA9}" v="19" dt="2019-03-22T09:35:36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80" autoAdjust="0"/>
  </p:normalViewPr>
  <p:slideViewPr>
    <p:cSldViewPr snapToGrid="0">
      <p:cViewPr>
        <p:scale>
          <a:sx n="78" d="100"/>
          <a:sy n="78" d="100"/>
        </p:scale>
        <p:origin x="8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nken Berg" userId="0863f5ce09255304" providerId="LiveId" clId="{51B55586-67EA-4FEF-AA91-B42D24D76BA9}"/>
    <pc:docChg chg="custSel delSld modSld">
      <pc:chgData name="Finken Berg" userId="0863f5ce09255304" providerId="LiveId" clId="{51B55586-67EA-4FEF-AA91-B42D24D76BA9}" dt="2019-03-22T09:35:36.677" v="18" actId="2696"/>
      <pc:docMkLst>
        <pc:docMk/>
      </pc:docMkLst>
      <pc:sldChg chg="addSp delSp modSp delAnim modAnim">
        <pc:chgData name="Finken Berg" userId="0863f5ce09255304" providerId="LiveId" clId="{51B55586-67EA-4FEF-AA91-B42D24D76BA9}" dt="2019-03-22T09:18:10.106" v="17" actId="14100"/>
        <pc:sldMkLst>
          <pc:docMk/>
          <pc:sldMk cId="3232074139" sldId="289"/>
        </pc:sldMkLst>
        <pc:spChg chg="add">
          <ac:chgData name="Finken Berg" userId="0863f5ce09255304" providerId="LiveId" clId="{51B55586-67EA-4FEF-AA91-B42D24D76BA9}" dt="2019-03-22T09:17:42.637" v="13"/>
          <ac:spMkLst>
            <pc:docMk/>
            <pc:sldMk cId="3232074139" sldId="289"/>
            <ac:spMk id="9" creationId="{46586C32-1522-45C4-90DB-2DF2F6EF24F4}"/>
          </ac:spMkLst>
        </pc:spChg>
        <pc:picChg chg="add del mod">
          <ac:chgData name="Finken Berg" userId="0863f5ce09255304" providerId="LiveId" clId="{51B55586-67EA-4FEF-AA91-B42D24D76BA9}" dt="2019-03-22T09:17:08.417" v="11" actId="478"/>
          <ac:picMkLst>
            <pc:docMk/>
            <pc:sldMk cId="3232074139" sldId="289"/>
            <ac:picMk id="2" creationId="{C402D9B8-6C60-46BA-B5D6-89098DEF76E2}"/>
          </ac:picMkLst>
        </pc:picChg>
        <pc:picChg chg="del">
          <ac:chgData name="Finken Berg" userId="0863f5ce09255304" providerId="LiveId" clId="{51B55586-67EA-4FEF-AA91-B42D24D76BA9}" dt="2019-03-21T12:28:30.200" v="3" actId="478"/>
          <ac:picMkLst>
            <pc:docMk/>
            <pc:sldMk cId="3232074139" sldId="289"/>
            <ac:picMk id="8" creationId="{17A4F36C-8070-4C64-B14A-85B375790827}"/>
          </ac:picMkLst>
        </pc:picChg>
        <pc:picChg chg="add mod">
          <ac:chgData name="Finken Berg" userId="0863f5ce09255304" providerId="LiveId" clId="{51B55586-67EA-4FEF-AA91-B42D24D76BA9}" dt="2019-03-22T09:17:55.734" v="14"/>
          <ac:picMkLst>
            <pc:docMk/>
            <pc:sldMk cId="3232074139" sldId="289"/>
            <ac:picMk id="8" creationId="{406EE7CA-471A-4197-AF1F-001E96CDBEEB}"/>
          </ac:picMkLst>
        </pc:picChg>
        <pc:picChg chg="mod">
          <ac:chgData name="Finken Berg" userId="0863f5ce09255304" providerId="LiveId" clId="{51B55586-67EA-4FEF-AA91-B42D24D76BA9}" dt="2019-03-22T09:18:10.106" v="17" actId="14100"/>
          <ac:picMkLst>
            <pc:docMk/>
            <pc:sldMk cId="3232074139" sldId="289"/>
            <ac:picMk id="10" creationId="{00000000-0000-0000-0000-000000000000}"/>
          </ac:picMkLst>
        </pc:picChg>
        <pc:picChg chg="mod">
          <ac:chgData name="Finken Berg" userId="0863f5ce09255304" providerId="LiveId" clId="{51B55586-67EA-4FEF-AA91-B42D24D76BA9}" dt="2019-03-22T09:18:05.616" v="16" actId="1076"/>
          <ac:picMkLst>
            <pc:docMk/>
            <pc:sldMk cId="3232074139" sldId="289"/>
            <ac:picMk id="12" creationId="{00000000-0000-0000-0000-000000000000}"/>
          </ac:picMkLst>
        </pc:picChg>
        <pc:picChg chg="mod">
          <ac:chgData name="Finken Berg" userId="0863f5ce09255304" providerId="LiveId" clId="{51B55586-67EA-4FEF-AA91-B42D24D76BA9}" dt="2019-03-22T09:18:02.448" v="15" actId="14100"/>
          <ac:picMkLst>
            <pc:docMk/>
            <pc:sldMk cId="3232074139" sldId="289"/>
            <ac:picMk id="13" creationId="{00000000-0000-0000-0000-000000000000}"/>
          </ac:picMkLst>
        </pc:picChg>
      </pc:sldChg>
      <pc:sldChg chg="del modTransition">
        <pc:chgData name="Finken Berg" userId="0863f5ce09255304" providerId="LiveId" clId="{51B55586-67EA-4FEF-AA91-B42D24D76BA9}" dt="2019-03-22T09:35:36.677" v="18" actId="2696"/>
        <pc:sldMkLst>
          <pc:docMk/>
          <pc:sldMk cId="3249013822" sldId="292"/>
        </pc:sldMkLst>
      </pc:sldChg>
      <pc:sldChg chg="modTransition">
        <pc:chgData name="Finken Berg" userId="0863f5ce09255304" providerId="LiveId" clId="{51B55586-67EA-4FEF-AA91-B42D24D76BA9}" dt="2019-03-21T07:07:28.831" v="1"/>
        <pc:sldMkLst>
          <pc:docMk/>
          <pc:sldMk cId="3750358922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6A076-AB50-4FFC-A18D-76ABA711D578}" type="datetimeFigureOut">
              <a:rPr lang="de-DE" smtClean="0"/>
              <a:t>22.03.2019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7BB9-60F7-4A55-A199-E7448C2EAE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38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Fragen</a:t>
            </a:r>
            <a:r>
              <a:rPr lang="de-DE" baseline="0" dirty="0"/>
              <a:t> sind immer willkommen – am besten direkt stellen.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37BB9-60F7-4A55-A199-E7448C2EAEE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187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Office Mix Videos zeigen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37BB9-60F7-4A55-A199-E7448C2EAEE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297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Office Mix Videos zeigen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37BB9-60F7-4A55-A199-E7448C2EAEE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366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Office Mix Videos zeigen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37BB9-60F7-4A55-A199-E7448C2EAEE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327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learningapps.org zeigen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37BB9-60F7-4A55-A199-E7448C2EAEE3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935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learningapps.org zeigen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37BB9-60F7-4A55-A199-E7448C2EAEE3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428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learningapps.org zeigen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37BB9-60F7-4A55-A199-E7448C2EAEE3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507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learningapps.org zeigen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37BB9-60F7-4A55-A199-E7448C2EAEE3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436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Fragen</a:t>
            </a:r>
            <a:r>
              <a:rPr lang="de-DE" baseline="0" dirty="0"/>
              <a:t> sind immer willkommen – am besten direkt stellen.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37BB9-60F7-4A55-A199-E7448C2EAEE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18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Fragen</a:t>
            </a:r>
            <a:r>
              <a:rPr lang="de-DE" baseline="0" dirty="0"/>
              <a:t> sind immer willkommen – am besten direkt stellen.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37BB9-60F7-4A55-A199-E7448C2EAEE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11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37BB9-60F7-4A55-A199-E7448C2EAEE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24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-&gt; aus separater</a:t>
            </a:r>
            <a:r>
              <a:rPr lang="de-DE" baseline="0" dirty="0"/>
              <a:t> PP-Datei mit MIX ein Video erzeugen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37BB9-60F7-4A55-A199-E7448C2EAEE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51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-&gt; aus separater</a:t>
            </a:r>
            <a:r>
              <a:rPr lang="de-DE" baseline="0" dirty="0"/>
              <a:t> PP-Datei mit MIX ein Video erzeugen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37BB9-60F7-4A55-A199-E7448C2EAEE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662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37BB9-60F7-4A55-A199-E7448C2EAEE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694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Office Mix Videos zeigen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37BB9-60F7-4A55-A199-E7448C2EAEE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474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Office Mix Videos zeigen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37BB9-60F7-4A55-A199-E7448C2EAEE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60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71B-9F5B-4D5C-8822-D5E58D15EB70}" type="datetimeFigureOut">
              <a:rPr lang="de-DE" smtClean="0"/>
              <a:t>22.03.2019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0359-B9ED-4D98-BB33-DE3183560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55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71B-9F5B-4D5C-8822-D5E58D15EB70}" type="datetimeFigureOut">
              <a:rPr lang="de-DE" smtClean="0"/>
              <a:t>22.03.2019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0359-B9ED-4D98-BB33-DE3183560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51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71B-9F5B-4D5C-8822-D5E58D15EB70}" type="datetimeFigureOut">
              <a:rPr lang="de-DE" smtClean="0"/>
              <a:t>22.03.2019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0359-B9ED-4D98-BB33-DE3183560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30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71B-9F5B-4D5C-8822-D5E58D15EB70}" type="datetimeFigureOut">
              <a:rPr lang="de-DE" smtClean="0"/>
              <a:t>22.03.2019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0359-B9ED-4D98-BB33-DE3183560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41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71B-9F5B-4D5C-8822-D5E58D15EB70}" type="datetimeFigureOut">
              <a:rPr lang="de-DE" smtClean="0"/>
              <a:t>22.03.2019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0359-B9ED-4D98-BB33-DE3183560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64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71B-9F5B-4D5C-8822-D5E58D15EB70}" type="datetimeFigureOut">
              <a:rPr lang="de-DE" smtClean="0"/>
              <a:t>22.03.2019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0359-B9ED-4D98-BB33-DE3183560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56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71B-9F5B-4D5C-8822-D5E58D15EB70}" type="datetimeFigureOut">
              <a:rPr lang="de-DE" smtClean="0"/>
              <a:t>22.03.2019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0359-B9ED-4D98-BB33-DE3183560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21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71B-9F5B-4D5C-8822-D5E58D15EB70}" type="datetimeFigureOut">
              <a:rPr lang="de-DE" smtClean="0"/>
              <a:t>22.03.2019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0359-B9ED-4D98-BB33-DE3183560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69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71B-9F5B-4D5C-8822-D5E58D15EB70}" type="datetimeFigureOut">
              <a:rPr lang="de-DE" smtClean="0"/>
              <a:t>22.03.2019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0359-B9ED-4D98-BB33-DE3183560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20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71B-9F5B-4D5C-8822-D5E58D15EB70}" type="datetimeFigureOut">
              <a:rPr lang="de-DE" smtClean="0"/>
              <a:t>22.03.2019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0359-B9ED-4D98-BB33-DE3183560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03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71B-9F5B-4D5C-8822-D5E58D15EB70}" type="datetimeFigureOut">
              <a:rPr lang="de-DE" smtClean="0"/>
              <a:t>22.03.2019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0359-B9ED-4D98-BB33-DE3183560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49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D271B-9F5B-4D5C-8822-D5E58D15EB70}" type="datetimeFigureOut">
              <a:rPr lang="de-DE" smtClean="0"/>
              <a:t>22.03.2019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70359-B9ED-4D98-BB33-DE3183560A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01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RZUZMG-swOY" TargetMode="External"/><Relationship Id="rId1" Type="http://schemas.openxmlformats.org/officeDocument/2006/relationships/video" Target="https://www.youtube.com/embed/RQVNcnYa3sY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NUATmB5m_Kw" TargetMode="External"/><Relationship Id="rId1" Type="http://schemas.openxmlformats.org/officeDocument/2006/relationships/video" Target="https://www.youtube.com/embed/BJmtrxGgRNs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s://create.kahoot.it/logi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.tif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tags" Target="../tags/tag1.xml"/><Relationship Id="rId7" Type="http://schemas.openxmlformats.org/officeDocument/2006/relationships/image" Target="../media/image4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notesSlide" Target="../notesSlides/notesSlide7.xml"/><Relationship Id="rId10" Type="http://schemas.openxmlformats.org/officeDocument/2006/relationships/hyperlink" Target="https://screencast-o-matic.com/" TargetMode="Externa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tiff"/><Relationship Id="rId7" Type="http://schemas.openxmlformats.org/officeDocument/2006/relationships/hyperlink" Target="https://www.useloom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hyperlink" Target="https://www.google.de/intl/de/slides/about/" TargetMode="Externa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tif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bis.bayern.de/" TargetMode="External"/><Relationship Id="rId3" Type="http://schemas.openxmlformats.org/officeDocument/2006/relationships/hyperlink" Target="https://vimeo.com/" TargetMode="External"/><Relationship Id="rId7" Type="http://schemas.openxmlformats.org/officeDocument/2006/relationships/image" Target="../media/image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hyperlink" Target="https://www.youtube.com/" TargetMode="External"/><Relationship Id="rId4" Type="http://schemas.openxmlformats.org/officeDocument/2006/relationships/image" Target="../media/image56.pn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fatutor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hyperlink" Target="https://b.socrative.com/login/teacher/" TargetMode="External"/><Relationship Id="rId7" Type="http://schemas.openxmlformats.org/officeDocument/2006/relationships/hyperlink" Target="https://learningapps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s://create.kahoot.it/login" TargetMode="External"/><Relationship Id="rId10" Type="http://schemas.openxmlformats.org/officeDocument/2006/relationships/image" Target="../media/image2.tiff"/><Relationship Id="rId4" Type="http://schemas.openxmlformats.org/officeDocument/2006/relationships/image" Target="../media/image60.png"/><Relationship Id="rId9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QBS4pKx7XxbpLq6yJWe6dw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://www.flippedmathe.d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5fmHcYneeEzpAjORhgHrnQ" TargetMode="External"/><Relationship Id="rId5" Type="http://schemas.openxmlformats.org/officeDocument/2006/relationships/hyperlink" Target="https://www.youtube.com/channel/UCq8-B1lcN2tKqpSKTCFgUoQ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www.youtube.com/channel/UCE7jjn8-XVBWr0dSkBLz-Mw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EoBBoHoLSwA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Ähnliches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0308">
            <a:off x="8554453" y="1530432"/>
            <a:ext cx="1660617" cy="166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3579022"/>
            <a:ext cx="12192000" cy="20848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160898"/>
            <a:ext cx="9144000" cy="2403539"/>
          </a:xfrm>
        </p:spPr>
        <p:txBody>
          <a:bodyPr/>
          <a:lstStyle/>
          <a:p>
            <a:r>
              <a:rPr lang="de-DE" b="1" dirty="0">
                <a:solidFill>
                  <a:schemeClr val="bg1">
                    <a:lumMod val="95000"/>
                  </a:schemeClr>
                </a:solidFill>
              </a:rPr>
              <a:t>Flipped Classroom</a:t>
            </a:r>
            <a:br>
              <a:rPr lang="de-DE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b="1" dirty="0">
                <a:solidFill>
                  <a:schemeClr val="bg1">
                    <a:lumMod val="95000"/>
                  </a:schemeClr>
                </a:solidFill>
              </a:rPr>
              <a:t>im Physikunterricht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7683" y="6533315"/>
            <a:ext cx="11964202" cy="3693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Dr. Frank Finkenberg | Physik und ihre Didaktik | frank.finkenberg@physik.uni-wuerzburg.de</a:t>
            </a:r>
          </a:p>
        </p:txBody>
      </p:sp>
      <p:sp>
        <p:nvSpPr>
          <p:cNvPr id="7" name="Rechteck 6"/>
          <p:cNvSpPr/>
          <p:nvPr/>
        </p:nvSpPr>
        <p:spPr>
          <a:xfrm>
            <a:off x="951465" y="971359"/>
            <a:ext cx="6430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2B4277"/>
                </a:solidFill>
              </a:rPr>
              <a:t>RLFB </a:t>
            </a:r>
            <a:r>
              <a:rPr lang="de-DE" dirty="0">
                <a:solidFill>
                  <a:srgbClr val="2B4277"/>
                </a:solidFill>
                <a:latin typeface="Corbel" panose="020B0503020204020204" pitchFamily="34" charset="0"/>
              </a:rPr>
              <a:t>»</a:t>
            </a:r>
            <a:r>
              <a:rPr lang="de-DE" dirty="0">
                <a:solidFill>
                  <a:srgbClr val="2B4277"/>
                </a:solidFill>
              </a:rPr>
              <a:t>Digitale Medien im Physikunterricht</a:t>
            </a:r>
            <a:r>
              <a:rPr lang="de-DE" dirty="0">
                <a:solidFill>
                  <a:srgbClr val="2B4277"/>
                </a:solidFill>
                <a:latin typeface="Corbel" panose="020B0503020204020204" pitchFamily="34" charset="0"/>
              </a:rPr>
              <a:t> «</a:t>
            </a:r>
            <a:r>
              <a:rPr lang="de-DE" dirty="0">
                <a:solidFill>
                  <a:srgbClr val="2B4277"/>
                </a:solidFill>
              </a:rPr>
              <a:t>, Würzburg, 21.3.2019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4"/>
            <a:ext cx="12192000" cy="9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4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62799" y="1071413"/>
            <a:ext cx="712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2B4277"/>
                </a:solidFill>
              </a:rPr>
              <a:t>Beispiele für Videoformate: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1. Was ist der Flipped Classroom?        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 3. Hilfen zur Umsetzung  </a:t>
            </a:r>
          </a:p>
        </p:txBody>
      </p:sp>
      <p:sp>
        <p:nvSpPr>
          <p:cNvPr id="17" name="Rechteck 16"/>
          <p:cNvSpPr/>
          <p:nvPr/>
        </p:nvSpPr>
        <p:spPr>
          <a:xfrm>
            <a:off x="1506081" y="5604867"/>
            <a:ext cx="3105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Folienpräsentations-Screencast</a:t>
            </a:r>
          </a:p>
        </p:txBody>
      </p:sp>
      <p:pic>
        <p:nvPicPr>
          <p:cNvPr id="2" name="RQVNcnYa3sY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2009" y="1702627"/>
            <a:ext cx="5413483" cy="3542483"/>
          </a:xfrm>
          <a:prstGeom prst="rect">
            <a:avLst/>
          </a:prstGeom>
        </p:spPr>
      </p:pic>
      <p:pic>
        <p:nvPicPr>
          <p:cNvPr id="3" name="RZUZMG-swOY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153057" y="1656188"/>
            <a:ext cx="5550396" cy="358892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8645259" y="5604867"/>
            <a:ext cx="1307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Legetechnik</a:t>
            </a:r>
          </a:p>
        </p:txBody>
      </p:sp>
    </p:spTree>
    <p:extLst>
      <p:ext uri="{BB962C8B-B14F-4D97-AF65-F5344CB8AC3E}">
        <p14:creationId xmlns:p14="http://schemas.microsoft.com/office/powerpoint/2010/main" val="375035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62799" y="1071413"/>
            <a:ext cx="202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2B4277"/>
                </a:solidFill>
              </a:rPr>
              <a:t>Beispiele: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1. Was ist der Flipped Classroom?        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 3. Hilfen zur Umsetzung  </a:t>
            </a:r>
          </a:p>
        </p:txBody>
      </p:sp>
      <p:sp>
        <p:nvSpPr>
          <p:cNvPr id="7" name="Rechteck 6"/>
          <p:cNvSpPr/>
          <p:nvPr/>
        </p:nvSpPr>
        <p:spPr>
          <a:xfrm>
            <a:off x="1502478" y="5507706"/>
            <a:ext cx="2347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Handschrift-Screencast</a:t>
            </a:r>
          </a:p>
        </p:txBody>
      </p:sp>
      <p:sp>
        <p:nvSpPr>
          <p:cNvPr id="16" name="Rechteck 15"/>
          <p:cNvSpPr/>
          <p:nvPr/>
        </p:nvSpPr>
        <p:spPr>
          <a:xfrm>
            <a:off x="8201666" y="5507706"/>
            <a:ext cx="126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Videografie</a:t>
            </a:r>
          </a:p>
        </p:txBody>
      </p:sp>
      <p:pic>
        <p:nvPicPr>
          <p:cNvPr id="2" name="Onlinemedien 1">
            <a:hlinkClick r:id="" action="ppaction://media"/>
            <a:extLst>
              <a:ext uri="{FF2B5EF4-FFF2-40B4-BE49-F238E27FC236}">
                <a16:creationId xmlns:a16="http://schemas.microsoft.com/office/drawing/2014/main" id="{8F46EB00-B30A-483A-B558-4B50FAD055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700299" y="1568626"/>
            <a:ext cx="4852946" cy="3663235"/>
          </a:xfrm>
          <a:prstGeom prst="rect">
            <a:avLst/>
          </a:prstGeom>
        </p:spPr>
      </p:pic>
      <p:pic>
        <p:nvPicPr>
          <p:cNvPr id="3" name="Onlinemedien 2">
            <a:hlinkClick r:id="" action="ppaction://media"/>
            <a:extLst>
              <a:ext uri="{FF2B5EF4-FFF2-40B4-BE49-F238E27FC236}">
                <a16:creationId xmlns:a16="http://schemas.microsoft.com/office/drawing/2014/main" id="{41978DEB-5A7D-42F5-A287-8FB65657745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397565" y="1895348"/>
            <a:ext cx="4961614" cy="306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5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Männchen, 3D Model, Freigestellt, 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96" y="1500680"/>
            <a:ext cx="4575007" cy="45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4550196" y="1146075"/>
            <a:ext cx="307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2B4277"/>
                </a:solidFill>
              </a:rPr>
              <a:t>Vor- und Nachteile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1. Was ist der Flipped Classroom?</a:t>
            </a:r>
            <a:r>
              <a:rPr lang="de-DE" b="1" dirty="0">
                <a:solidFill>
                  <a:schemeClr val="bg1"/>
                </a:solidFill>
              </a:rPr>
              <a:t>           2. Vor- und Nachteile             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3. Hilfen zur Umsetzung  </a:t>
            </a:r>
          </a:p>
        </p:txBody>
      </p:sp>
      <p:pic>
        <p:nvPicPr>
          <p:cNvPr id="8" name="Grafik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115" y="4316690"/>
            <a:ext cx="3167414" cy="119482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996518" y="5456395"/>
            <a:ext cx="2671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www.kahoot.it</a:t>
            </a:r>
          </a:p>
        </p:txBody>
      </p:sp>
    </p:spTree>
    <p:extLst>
      <p:ext uri="{BB962C8B-B14F-4D97-AF65-F5344CB8AC3E}">
        <p14:creationId xmlns:p14="http://schemas.microsoft.com/office/powerpoint/2010/main" val="21977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72" y="1294614"/>
            <a:ext cx="783664" cy="79572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39" y="3700131"/>
            <a:ext cx="882329" cy="86212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496202" y="1217930"/>
            <a:ext cx="602030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2B4277"/>
                </a:solidFill>
              </a:rPr>
              <a:t>Höherer Zeitaufwand</a:t>
            </a:r>
          </a:p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(Mason et al., 2013;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Cieliebak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, 2014;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Yeoung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&amp;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O‘Malley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, 2014)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72" y="2385508"/>
            <a:ext cx="783664" cy="79572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496202" y="2271131"/>
            <a:ext cx="907787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2B4277"/>
                </a:solidFill>
              </a:rPr>
              <a:t>Nur geringfügig bessere Ergebnisse bzw. keine Unterschiede</a:t>
            </a:r>
          </a:p>
          <a:p>
            <a:r>
              <a:rPr lang="de-DE" sz="2800" b="1" dirty="0">
                <a:solidFill>
                  <a:srgbClr val="2B4277"/>
                </a:solidFill>
              </a:rPr>
              <a:t>in Fachwissenstests</a:t>
            </a:r>
          </a:p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(Martin et al., 2013; Mason et al., 2013;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Cieliebak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, 2014;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Muson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&amp; Pierce, 2015)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496201" y="3602488"/>
            <a:ext cx="85858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2B4277"/>
                </a:solidFill>
              </a:rPr>
              <a:t>Deutlich bessere Ergebnisse in Fachwissenstest</a:t>
            </a:r>
          </a:p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Moravec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et al., 2010;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Deslaurieres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et al., 2011; Davies et al., 2013,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Missildine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et al., 2013;</a:t>
            </a:r>
          </a:p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Albert &amp;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Beatty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, 2014;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McLaughin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et al., 2014;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Asiksoy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&amp;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Özdamli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, 2016; Zoe et al., 2016)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38" y="4922112"/>
            <a:ext cx="882329" cy="862123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1496201" y="4843354"/>
            <a:ext cx="1060239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2B4277"/>
                </a:solidFill>
              </a:rPr>
              <a:t>Verbesserung von Soft-Skills bzw. der Selbsteinschätzung (Methoden-,</a:t>
            </a:r>
          </a:p>
          <a:p>
            <a:r>
              <a:rPr lang="de-DE" sz="2800" b="1" dirty="0">
                <a:solidFill>
                  <a:srgbClr val="2B4277"/>
                </a:solidFill>
              </a:rPr>
              <a:t>Kommunikations-, Selbst- und Personalkompetenz)</a:t>
            </a:r>
          </a:p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Cielibak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, 2014; Butt, 2014;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Ferreri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&amp; O‘Connor, 2013;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Gilboy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et al., 2014;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Critz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&amp; Wright, 2013,</a:t>
            </a:r>
            <a:br>
              <a:rPr lang="de-DE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Asiksoy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&amp;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Özdamli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, 2016)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1. Was ist der Flipped Classroom?</a:t>
            </a:r>
            <a:r>
              <a:rPr lang="de-DE" b="1" dirty="0">
                <a:solidFill>
                  <a:schemeClr val="bg1"/>
                </a:solidFill>
              </a:rPr>
              <a:t>           2. Vor- und Nachteile             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3. Hilfen zur Umsetzung  </a:t>
            </a:r>
          </a:p>
        </p:txBody>
      </p:sp>
    </p:spTree>
    <p:extLst>
      <p:ext uri="{BB962C8B-B14F-4D97-AF65-F5344CB8AC3E}">
        <p14:creationId xmlns:p14="http://schemas.microsoft.com/office/powerpoint/2010/main" val="106845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1" y="977287"/>
            <a:ext cx="651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2B4277"/>
                </a:solidFill>
              </a:rPr>
              <a:t>Eigene Erfahrung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60509" y="1400783"/>
            <a:ext cx="92366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"/>
            </a:pPr>
            <a:r>
              <a:rPr lang="de-DE" sz="2400" dirty="0"/>
              <a:t>Längere und </a:t>
            </a:r>
            <a:r>
              <a:rPr lang="de-DE" sz="2400" b="1" dirty="0"/>
              <a:t>effektivere</a:t>
            </a:r>
            <a:r>
              <a:rPr lang="de-DE" sz="2400" dirty="0"/>
              <a:t> Auseinandersetzung der </a:t>
            </a:r>
            <a:r>
              <a:rPr lang="de-DE" sz="2400" dirty="0" err="1"/>
              <a:t>SuS</a:t>
            </a:r>
            <a:r>
              <a:rPr lang="de-DE" sz="2400" dirty="0"/>
              <a:t> mit den Inhalten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"/>
            </a:pPr>
            <a:r>
              <a:rPr lang="de-DE" sz="2400" dirty="0"/>
              <a:t>Höhere </a:t>
            </a:r>
            <a:r>
              <a:rPr lang="de-DE" sz="2400" b="1" dirty="0"/>
              <a:t>Motivation</a:t>
            </a:r>
            <a:r>
              <a:rPr lang="de-DE" sz="2400" dirty="0"/>
              <a:t> der </a:t>
            </a:r>
            <a:r>
              <a:rPr lang="de-DE" sz="2400" dirty="0" err="1"/>
              <a:t>SuS</a:t>
            </a:r>
            <a:r>
              <a:rPr lang="de-DE" sz="2400" dirty="0"/>
              <a:t> auch über den Neuheitseffekt hinaus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"/>
            </a:pPr>
            <a:r>
              <a:rPr lang="de-DE" sz="2400" dirty="0"/>
              <a:t>Mehr Partner- und </a:t>
            </a:r>
            <a:r>
              <a:rPr lang="de-DE" sz="2400" b="1" dirty="0"/>
              <a:t>Gruppenarbeit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"/>
            </a:pPr>
            <a:r>
              <a:rPr lang="de-DE" sz="2400" dirty="0" err="1"/>
              <a:t>SuS</a:t>
            </a:r>
            <a:r>
              <a:rPr lang="de-DE" sz="2400" dirty="0"/>
              <a:t> geben sich gegenseitig </a:t>
            </a:r>
            <a:r>
              <a:rPr lang="de-DE" sz="2400" b="1" dirty="0"/>
              <a:t>Hilfestellungen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"/>
            </a:pPr>
            <a:r>
              <a:rPr lang="de-DE" sz="2400" dirty="0"/>
              <a:t>Bessere Einschätzung des individuellen </a:t>
            </a:r>
            <a:r>
              <a:rPr lang="de-DE" sz="2400" b="1" dirty="0"/>
              <a:t>Lernstands</a:t>
            </a:r>
            <a:r>
              <a:rPr lang="de-DE" sz="2400" dirty="0"/>
              <a:t> durch den L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"/>
            </a:pPr>
            <a:r>
              <a:rPr lang="de-DE" sz="2400" dirty="0"/>
              <a:t>Bessere Möglichkeit des L, individuelle </a:t>
            </a:r>
            <a:r>
              <a:rPr lang="de-DE" sz="2400" b="1" dirty="0"/>
              <a:t>Hilfestellungen</a:t>
            </a:r>
            <a:r>
              <a:rPr lang="de-DE" sz="2400" dirty="0"/>
              <a:t> zu geben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"/>
            </a:pPr>
            <a:r>
              <a:rPr lang="de-DE" sz="2400" dirty="0"/>
              <a:t>Bessere </a:t>
            </a:r>
            <a:r>
              <a:rPr lang="de-DE" sz="2400" b="1" dirty="0"/>
              <a:t>Binnendifferenzierung</a:t>
            </a:r>
            <a:r>
              <a:rPr lang="de-DE" sz="2400" dirty="0"/>
              <a:t> durch Wahlaufgaben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13" y="1984698"/>
            <a:ext cx="1505657" cy="147703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13" y="4548754"/>
            <a:ext cx="1557492" cy="1477032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560509" y="4210718"/>
            <a:ext cx="9523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"/>
            </a:pPr>
            <a:endParaRPr lang="de-DE" sz="24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de-DE" sz="2400" dirty="0"/>
              <a:t>Größerer zeitlicher </a:t>
            </a:r>
            <a:r>
              <a:rPr lang="de-DE" sz="2400" b="1" dirty="0"/>
              <a:t>Aufwand</a:t>
            </a:r>
            <a:r>
              <a:rPr lang="de-DE" sz="2400" dirty="0"/>
              <a:t> (im ersten Durchlauf)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de-DE" sz="2400" dirty="0"/>
              <a:t>Nicht alle </a:t>
            </a:r>
            <a:r>
              <a:rPr lang="de-DE" sz="2400" dirty="0" err="1"/>
              <a:t>SuS</a:t>
            </a:r>
            <a:r>
              <a:rPr lang="de-DE" sz="2400" dirty="0"/>
              <a:t> schauen die </a:t>
            </a:r>
            <a:r>
              <a:rPr lang="de-DE" sz="2400" b="1" dirty="0"/>
              <a:t>Videos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de-DE" sz="2400" dirty="0"/>
              <a:t>Manche </a:t>
            </a:r>
            <a:r>
              <a:rPr lang="de-DE" sz="2400" dirty="0" err="1"/>
              <a:t>SuS</a:t>
            </a:r>
            <a:r>
              <a:rPr lang="de-DE" sz="2400" dirty="0"/>
              <a:t> fühlen sich durch die </a:t>
            </a:r>
            <a:r>
              <a:rPr lang="de-DE" sz="2400" b="1" dirty="0"/>
              <a:t>Eigenverantwortung</a:t>
            </a:r>
            <a:r>
              <a:rPr lang="de-DE" sz="2400" dirty="0"/>
              <a:t> überfordert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de-DE" sz="2400" dirty="0"/>
              <a:t>Keine klassischen </a:t>
            </a:r>
            <a:r>
              <a:rPr lang="de-DE" sz="2400" b="1" dirty="0"/>
              <a:t>Lehrer-Schüler-Gespräche</a:t>
            </a:r>
            <a:endParaRPr lang="de-DE" sz="24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1. Was ist der Flipped Classroom?</a:t>
            </a:r>
            <a:r>
              <a:rPr lang="de-DE" b="1" dirty="0">
                <a:solidFill>
                  <a:schemeClr val="bg1"/>
                </a:solidFill>
              </a:rPr>
              <a:t>           2. Vor- und Nachteile             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3. Hilfen zur Umsetzung  </a:t>
            </a:r>
          </a:p>
        </p:txBody>
      </p:sp>
    </p:spTree>
    <p:extLst>
      <p:ext uri="{BB962C8B-B14F-4D97-AF65-F5344CB8AC3E}">
        <p14:creationId xmlns:p14="http://schemas.microsoft.com/office/powerpoint/2010/main" val="243881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Hilfe, Flüchtlinge, Zuflu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76" y="1253227"/>
            <a:ext cx="4610324" cy="46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4283496" y="1148337"/>
            <a:ext cx="366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2B4277"/>
                </a:solidFill>
              </a:rPr>
              <a:t>Hilfen zur Umsetzung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1. Was ist der Flipped Classroom?</a:t>
            </a:r>
            <a:r>
              <a:rPr lang="de-DE" b="1" dirty="0">
                <a:solidFill>
                  <a:schemeClr val="bg1"/>
                </a:solidFill>
              </a:rPr>
              <a:t>        </a:t>
            </a:r>
            <a:r>
              <a:rPr lang="de-DE" b="1" dirty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3. Hilfen zur Umsetzung  </a:t>
            </a:r>
          </a:p>
        </p:txBody>
      </p:sp>
    </p:spTree>
    <p:extLst>
      <p:ext uri="{BB962C8B-B14F-4D97-AF65-F5344CB8AC3E}">
        <p14:creationId xmlns:p14="http://schemas.microsoft.com/office/powerpoint/2010/main" val="2442152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/>
          <p:cNvSpPr txBox="1"/>
          <p:nvPr/>
        </p:nvSpPr>
        <p:spPr>
          <a:xfrm>
            <a:off x="65859" y="1114834"/>
            <a:ext cx="10640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2B4277"/>
                </a:solidFill>
              </a:rPr>
              <a:t>Wo bietet sich der Flipped Classroom im Physikunterricht an?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57959" y="3136015"/>
            <a:ext cx="114149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b="1" dirty="0">
                <a:solidFill>
                  <a:schemeClr val="accent2"/>
                </a:solidFill>
              </a:rPr>
              <a:t>Anwenden/Vertiefen</a:t>
            </a:r>
            <a:r>
              <a:rPr lang="de-DE" sz="2400" dirty="0">
                <a:solidFill>
                  <a:schemeClr val="accent2"/>
                </a:solidFill>
              </a:rPr>
              <a:t>:</a:t>
            </a:r>
            <a:br>
              <a:rPr lang="de-DE" sz="2400" dirty="0"/>
            </a:br>
            <a:r>
              <a:rPr lang="de-DE" sz="2400" dirty="0"/>
              <a:t>Aufgaben lösen, Rechnen, Arbeiten mit Diagrammen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b="1" dirty="0">
                <a:solidFill>
                  <a:schemeClr val="accent2"/>
                </a:solidFill>
              </a:rPr>
              <a:t>Schülerexperimente</a:t>
            </a:r>
            <a:r>
              <a:rPr lang="de-DE" sz="2400" dirty="0">
                <a:solidFill>
                  <a:schemeClr val="accent2"/>
                </a:solidFill>
              </a:rPr>
              <a:t>:</a:t>
            </a:r>
            <a:br>
              <a:rPr lang="de-DE" sz="2400" dirty="0"/>
            </a:br>
            <a:r>
              <a:rPr lang="de-DE" sz="2400" dirty="0"/>
              <a:t>Experimentieren, Auswerten, Fehlerbetrachtungen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b="1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5859" y="1795894"/>
            <a:ext cx="11707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2B4277"/>
                </a:solidFill>
              </a:rPr>
              <a:t>= Wofür möchte ich den </a:t>
            </a:r>
            <a:r>
              <a:rPr lang="de-DE" sz="2400" dirty="0" err="1">
                <a:solidFill>
                  <a:srgbClr val="2B4277"/>
                </a:solidFill>
              </a:rPr>
              <a:t>SuS</a:t>
            </a:r>
            <a:r>
              <a:rPr lang="de-DE" sz="2400" dirty="0">
                <a:solidFill>
                  <a:srgbClr val="2B4277"/>
                </a:solidFill>
              </a:rPr>
              <a:t> viel Zeit zur Verfügung stellen? (</a:t>
            </a:r>
            <a:r>
              <a:rPr lang="de-DE" sz="2400" dirty="0">
                <a:solidFill>
                  <a:srgbClr val="2B4277"/>
                </a:solidFill>
                <a:latin typeface="Calibri Light" panose="020F0302020204030204" pitchFamily="34" charset="0"/>
              </a:rPr>
              <a:t>→ </a:t>
            </a:r>
            <a:r>
              <a:rPr lang="de-DE" sz="2400" dirty="0">
                <a:solidFill>
                  <a:srgbClr val="2B4277"/>
                </a:solidFill>
              </a:rPr>
              <a:t>Unterrichtsaktivität)</a:t>
            </a:r>
          </a:p>
          <a:p>
            <a:r>
              <a:rPr lang="de-DE" sz="2400" dirty="0">
                <a:solidFill>
                  <a:srgbClr val="2B4277"/>
                </a:solidFill>
              </a:rPr>
              <a:t>= Welche Phase des Unterrichts ist am stärksten lehrerzentriert? (</a:t>
            </a:r>
            <a:r>
              <a:rPr lang="de-DE" sz="2400" dirty="0">
                <a:solidFill>
                  <a:srgbClr val="2B4277"/>
                </a:solidFill>
                <a:latin typeface="Calibri Light" panose="020F0302020204030204" pitchFamily="34" charset="0"/>
              </a:rPr>
              <a:t>→ </a:t>
            </a:r>
            <a:r>
              <a:rPr lang="de-DE" sz="2400" dirty="0">
                <a:solidFill>
                  <a:srgbClr val="2B4277"/>
                </a:solidFill>
              </a:rPr>
              <a:t>Video)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706" y="2965454"/>
            <a:ext cx="2117380" cy="120697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004" y="4325355"/>
            <a:ext cx="2024082" cy="202408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1. Was ist der Flipped Classroom?</a:t>
            </a:r>
            <a:r>
              <a:rPr lang="de-DE" b="1" dirty="0">
                <a:solidFill>
                  <a:schemeClr val="bg1"/>
                </a:solidFill>
              </a:rPr>
              <a:t>        </a:t>
            </a:r>
            <a:r>
              <a:rPr lang="de-DE" b="1" dirty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3. Hilfen zur Umsetzung  </a:t>
            </a:r>
          </a:p>
        </p:txBody>
      </p:sp>
    </p:spTree>
    <p:extLst>
      <p:ext uri="{BB962C8B-B14F-4D97-AF65-F5344CB8AC3E}">
        <p14:creationId xmlns:p14="http://schemas.microsoft.com/office/powerpoint/2010/main" val="315272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/>
          <p:cNvSpPr txBox="1"/>
          <p:nvPr/>
        </p:nvSpPr>
        <p:spPr>
          <a:xfrm>
            <a:off x="174828" y="1161605"/>
            <a:ext cx="366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2B4277"/>
                </a:solidFill>
              </a:rPr>
              <a:t>Worauf ist zu achten?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74828" y="1775132"/>
            <a:ext cx="116831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err="1"/>
              <a:t>SuS</a:t>
            </a:r>
            <a:r>
              <a:rPr lang="de-DE" sz="2000" dirty="0"/>
              <a:t> übernehmen </a:t>
            </a:r>
            <a:r>
              <a:rPr lang="de-DE" sz="2000" b="1" dirty="0"/>
              <a:t>Verantwortung</a:t>
            </a:r>
            <a:r>
              <a:rPr lang="de-DE" sz="2000" dirty="0"/>
              <a:t> für ihre Lernen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b="1" dirty="0"/>
              <a:t>Keine Wiederholung</a:t>
            </a:r>
            <a:r>
              <a:rPr lang="de-DE" sz="2000" dirty="0"/>
              <a:t> der Inhalte</a:t>
            </a:r>
            <a:r>
              <a:rPr lang="de-DE" sz="2000" b="1" dirty="0"/>
              <a:t> </a:t>
            </a:r>
            <a:r>
              <a:rPr lang="de-DE" sz="2000" dirty="0"/>
              <a:t>der Videos im Unterricht (Verständnisfragen sind natürlich möglich)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Nicht die Videos stehen im Zentrum, sondern die </a:t>
            </a:r>
            <a:r>
              <a:rPr lang="de-DE" sz="2000" b="1" dirty="0"/>
              <a:t>Unterrichtsaktivität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Fremdvideos sind ok, aber</a:t>
            </a:r>
            <a:r>
              <a:rPr lang="de-DE" sz="2000" b="1" dirty="0"/>
              <a:t> eigene Videos </a:t>
            </a:r>
            <a:r>
              <a:rPr lang="de-DE" sz="2000" dirty="0"/>
              <a:t>sind oft passender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b="1" dirty="0"/>
              <a:t>kein Perfektionismus </a:t>
            </a:r>
            <a:r>
              <a:rPr lang="de-DE" sz="2000" dirty="0"/>
              <a:t>bei der Videoproduktion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Videos nicht länger als </a:t>
            </a:r>
            <a:r>
              <a:rPr lang="de-DE" sz="2000" b="1" dirty="0"/>
              <a:t>5-7 Minuten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b="1" dirty="0"/>
              <a:t>Nicht alles</a:t>
            </a:r>
            <a:r>
              <a:rPr lang="de-DE" sz="2000" dirty="0"/>
              <a:t> im Video </a:t>
            </a:r>
            <a:r>
              <a:rPr lang="de-DE" sz="2000" b="1" dirty="0"/>
              <a:t>vorwegnehmen</a:t>
            </a:r>
            <a:r>
              <a:rPr lang="de-DE" sz="2000" dirty="0"/>
              <a:t>: Auch entdeckendes Lernen im Unterricht ermöglichen.</a:t>
            </a:r>
            <a:br>
              <a:rPr lang="de-DE" sz="2000" dirty="0"/>
            </a:br>
            <a:r>
              <a:rPr lang="de-DE" sz="2000" dirty="0"/>
              <a:t>Video kann auch Probleme im Unterricht nachbereitend auflösen. (Lernvideos </a:t>
            </a:r>
            <a:r>
              <a:rPr lang="de-DE" sz="2000" dirty="0">
                <a:latin typeface="Calibri Light" panose="020F0302020204030204" pitchFamily="34" charset="0"/>
              </a:rPr>
              <a:t>≠</a:t>
            </a:r>
            <a:r>
              <a:rPr lang="de-DE" sz="2000" dirty="0"/>
              <a:t> Lehrervortrag)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b="1" dirty="0"/>
              <a:t>Assessment</a:t>
            </a:r>
            <a:r>
              <a:rPr lang="de-DE" sz="2000" dirty="0"/>
              <a:t> in Form eines </a:t>
            </a:r>
            <a:r>
              <a:rPr lang="de-DE" sz="2000" dirty="0" err="1"/>
              <a:t>Quizzes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169" y="3297677"/>
            <a:ext cx="3190991" cy="319099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1. Was ist der Flipped Classroom?</a:t>
            </a:r>
            <a:r>
              <a:rPr lang="de-DE" b="1" dirty="0">
                <a:solidFill>
                  <a:schemeClr val="bg1"/>
                </a:solidFill>
              </a:rPr>
              <a:t>        </a:t>
            </a:r>
            <a:r>
              <a:rPr lang="de-DE" b="1" dirty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3. Hilfen zur Umsetzung  </a:t>
            </a:r>
          </a:p>
        </p:txBody>
      </p:sp>
    </p:spTree>
    <p:extLst>
      <p:ext uri="{BB962C8B-B14F-4D97-AF65-F5344CB8AC3E}">
        <p14:creationId xmlns:p14="http://schemas.microsoft.com/office/powerpoint/2010/main" val="2611396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353277" y="1650119"/>
            <a:ext cx="51428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2800" dirty="0">
                <a:solidFill>
                  <a:srgbClr val="2B4277"/>
                </a:solidFill>
              </a:rPr>
              <a:t>Videoproduktion</a:t>
            </a:r>
            <a:br>
              <a:rPr lang="de-DE" sz="2800" dirty="0">
                <a:solidFill>
                  <a:srgbClr val="2B4277"/>
                </a:solidFill>
              </a:rPr>
            </a:br>
            <a:endParaRPr lang="de-DE" sz="2800" dirty="0">
              <a:solidFill>
                <a:srgbClr val="2B4277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2800" dirty="0">
                <a:solidFill>
                  <a:srgbClr val="2B4277"/>
                </a:solidFill>
              </a:rPr>
              <a:t>Videos verfügbar machen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2800" dirty="0">
                <a:solidFill>
                  <a:srgbClr val="2B4277"/>
                </a:solidFill>
              </a:rPr>
              <a:t>Quiz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de-DE" sz="2800" dirty="0">
                <a:solidFill>
                  <a:srgbClr val="2B4277"/>
                </a:solidFill>
              </a:rPr>
              <a:t>Unterrichtsaktivität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2800" dirty="0">
                <a:solidFill>
                  <a:srgbClr val="2B4277"/>
                </a:solidFill>
              </a:rPr>
              <a:t>Flipped Classroom Community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53277" y="1088515"/>
            <a:ext cx="302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2B4277"/>
                </a:solidFill>
              </a:rPr>
              <a:t>Planungsschritte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615932" y="1746090"/>
            <a:ext cx="6576068" cy="4005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000" b="1" dirty="0">
                <a:solidFill>
                  <a:schemeClr val="bg2">
                    <a:lumMod val="50000"/>
                  </a:schemeClr>
                </a:solidFill>
              </a:rPr>
              <a:t>Screencast: 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Powerpoint, </a:t>
            </a:r>
            <a:r>
              <a:rPr lang="de-DE" sz="2000" dirty="0" err="1">
                <a:solidFill>
                  <a:schemeClr val="bg2">
                    <a:lumMod val="50000"/>
                  </a:schemeClr>
                </a:solidFill>
              </a:rPr>
              <a:t>Loom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 (Chrome-Erweiterung)</a:t>
            </a:r>
            <a:br>
              <a:rPr lang="de-DE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000" b="1" dirty="0">
                <a:solidFill>
                  <a:schemeClr val="bg2">
                    <a:lumMod val="50000"/>
                  </a:schemeClr>
                </a:solidFill>
              </a:rPr>
              <a:t>Videoeditor: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2">
                    <a:lumMod val="50000"/>
                  </a:schemeClr>
                </a:solidFill>
              </a:rPr>
              <a:t>Shotcut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de-DE" sz="2000" dirty="0" err="1">
                <a:solidFill>
                  <a:schemeClr val="bg2">
                    <a:lumMod val="50000"/>
                  </a:schemeClr>
                </a:solidFill>
              </a:rPr>
              <a:t>Openshot</a:t>
            </a:r>
            <a:br>
              <a:rPr lang="de-DE" sz="2000" dirty="0">
                <a:solidFill>
                  <a:schemeClr val="bg2">
                    <a:lumMod val="50000"/>
                  </a:schemeClr>
                </a:solidFill>
              </a:rPr>
            </a:br>
            <a:endParaRPr lang="de-DE" sz="20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Vimeo, </a:t>
            </a:r>
            <a:r>
              <a:rPr lang="de-DE" sz="2000" dirty="0" err="1">
                <a:solidFill>
                  <a:schemeClr val="bg2">
                    <a:lumMod val="50000"/>
                  </a:schemeClr>
                </a:solidFill>
              </a:rPr>
              <a:t>Youtube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, Mebis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000" b="1" dirty="0">
                <a:solidFill>
                  <a:schemeClr val="bg2">
                    <a:lumMod val="50000"/>
                  </a:schemeClr>
                </a:solidFill>
              </a:rPr>
              <a:t>zuhause: 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learningapps.org</a:t>
            </a:r>
            <a:br>
              <a:rPr lang="de-DE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000" b="1" dirty="0">
                <a:solidFill>
                  <a:schemeClr val="bg2">
                    <a:lumMod val="50000"/>
                  </a:schemeClr>
                </a:solidFill>
              </a:rPr>
              <a:t>im Unterricht: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 kahoot.it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…</a:t>
            </a:r>
          </a:p>
          <a:p>
            <a:pPr>
              <a:lnSpc>
                <a:spcPct val="200000"/>
              </a:lnSpc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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  umgedrehterunterricht.de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511" y="3365769"/>
            <a:ext cx="3125418" cy="312541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1. Was ist der Flipped Classroom?</a:t>
            </a:r>
            <a:r>
              <a:rPr lang="de-DE" b="1" dirty="0">
                <a:solidFill>
                  <a:schemeClr val="bg1"/>
                </a:solidFill>
              </a:rPr>
              <a:t>        </a:t>
            </a:r>
            <a:r>
              <a:rPr lang="de-DE" b="1" dirty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3. Hilfen zur Umsetzung  </a:t>
            </a:r>
          </a:p>
        </p:txBody>
      </p:sp>
    </p:spTree>
    <p:extLst>
      <p:ext uri="{BB962C8B-B14F-4D97-AF65-F5344CB8AC3E}">
        <p14:creationId xmlns:p14="http://schemas.microsoft.com/office/powerpoint/2010/main" val="336241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43584" y="122486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56784" y="1401360"/>
            <a:ext cx="987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2B4277"/>
                </a:solidFill>
              </a:rPr>
              <a:t> </a:t>
            </a:r>
            <a:r>
              <a:rPr lang="de-DE" sz="6000" b="1" dirty="0">
                <a:solidFill>
                  <a:srgbClr val="2B4277"/>
                </a:solidFill>
              </a:rPr>
              <a:t>1.</a:t>
            </a:r>
            <a:endParaRPr lang="de-DE" dirty="0">
              <a:solidFill>
                <a:srgbClr val="2B4277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233213" y="1424259"/>
            <a:ext cx="987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2B4277"/>
                </a:solidFill>
              </a:rPr>
              <a:t> </a:t>
            </a:r>
            <a:r>
              <a:rPr lang="de-DE" sz="6000" b="1" dirty="0">
                <a:solidFill>
                  <a:srgbClr val="2B4277"/>
                </a:solidFill>
              </a:rPr>
              <a:t>2.</a:t>
            </a:r>
            <a:endParaRPr lang="de-DE" dirty="0">
              <a:solidFill>
                <a:srgbClr val="2B4277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280073" y="1449206"/>
            <a:ext cx="987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2B4277"/>
                </a:solidFill>
              </a:rPr>
              <a:t> </a:t>
            </a:r>
            <a:r>
              <a:rPr lang="de-DE" sz="6000" b="1" dirty="0">
                <a:solidFill>
                  <a:srgbClr val="2B4277"/>
                </a:solidFill>
              </a:rPr>
              <a:t>3.</a:t>
            </a:r>
            <a:endParaRPr lang="de-DE" dirty="0">
              <a:solidFill>
                <a:srgbClr val="2B4277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87131" y="2478571"/>
            <a:ext cx="2311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/>
              <a:t>Folie vorbereiten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551461" y="2488168"/>
            <a:ext cx="22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Modus wechseln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104256" y="2464869"/>
            <a:ext cx="364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Folien einzeln aufzeichnen</a:t>
            </a: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25" y="3666100"/>
            <a:ext cx="1735510" cy="1697283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56995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1. Was ist der Flipped Classroom?</a:t>
            </a:r>
            <a:r>
              <a:rPr lang="de-DE" b="1" dirty="0">
                <a:solidFill>
                  <a:schemeClr val="bg1"/>
                </a:solidFill>
              </a:rPr>
              <a:t>        </a:t>
            </a:r>
            <a:r>
              <a:rPr lang="de-DE" b="1" dirty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3. Hilfen zur Umsetzung 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5859" y="812288"/>
            <a:ext cx="1212614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2B4277"/>
                </a:solidFill>
              </a:rPr>
              <a:t>Voice-over-Screencast mit </a:t>
            </a:r>
            <a:r>
              <a:rPr lang="de-DE" sz="2400" b="1" u="sng" dirty="0">
                <a:solidFill>
                  <a:srgbClr val="2B4277"/>
                </a:solidFill>
              </a:rPr>
              <a:t>Office 365/Office 2019 </a:t>
            </a:r>
            <a:r>
              <a:rPr lang="de-DE" sz="2400" b="1" dirty="0">
                <a:solidFill>
                  <a:srgbClr val="2B4277"/>
                </a:solidFill>
              </a:rPr>
              <a:t> (wahlweise mit oder ohne Sprecherbild)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1012868-ED5B-4BEB-8511-F40501987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663" y="3046325"/>
            <a:ext cx="2257591" cy="142672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4480142" y="3166946"/>
            <a:ext cx="1375145" cy="9649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93E878-E425-43D5-805D-C01930A3B0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663" y="4685209"/>
            <a:ext cx="2257591" cy="1650168"/>
          </a:xfrm>
          <a:prstGeom prst="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3221156" y="5185537"/>
            <a:ext cx="1999787" cy="11760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9850F8C-6B9D-4B2C-88B4-3503B72738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5738" y="3046324"/>
            <a:ext cx="5068976" cy="272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7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5699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12" y="956995"/>
            <a:ext cx="5629222" cy="55316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73335" y="1799916"/>
            <a:ext cx="43899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Dr. Frank Finkenberg</a:t>
            </a:r>
          </a:p>
          <a:p>
            <a:r>
              <a:rPr lang="de-DE" dirty="0"/>
              <a:t>Seminarlehrer für Physik</a:t>
            </a:r>
          </a:p>
          <a:p>
            <a:r>
              <a:rPr lang="de-DE" dirty="0"/>
              <a:t>am Friedrich-</a:t>
            </a:r>
            <a:r>
              <a:rPr lang="de-DE" dirty="0" err="1"/>
              <a:t>Koenig</a:t>
            </a:r>
            <a:r>
              <a:rPr lang="de-DE" dirty="0"/>
              <a:t>-Gymnasium, Würzburg</a:t>
            </a:r>
          </a:p>
          <a:p>
            <a:endParaRPr lang="de-DE" dirty="0"/>
          </a:p>
          <a:p>
            <a:r>
              <a:rPr lang="de-DE" dirty="0"/>
              <a:t>Abgeordnet als Wiss. Mitarbeiter an</a:t>
            </a:r>
          </a:p>
          <a:p>
            <a:r>
              <a:rPr lang="de-DE" dirty="0"/>
              <a:t>den Lehrstuhl für Physik und ihre Didaktik</a:t>
            </a:r>
          </a:p>
          <a:p>
            <a:endParaRPr lang="de-DE" dirty="0"/>
          </a:p>
          <a:p>
            <a:r>
              <a:rPr lang="de-DE" dirty="0"/>
              <a:t>Dissertation zur Lernwirksamkeit des Flipped Classroom im Physikunterricht der Oberstufe</a:t>
            </a:r>
          </a:p>
        </p:txBody>
      </p:sp>
    </p:spTree>
    <p:extLst>
      <p:ext uri="{BB962C8B-B14F-4D97-AF65-F5344CB8AC3E}">
        <p14:creationId xmlns:p14="http://schemas.microsoft.com/office/powerpoint/2010/main" val="2566469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43584" y="122486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649556" y="1449206"/>
            <a:ext cx="987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2B4277"/>
                </a:solidFill>
              </a:rPr>
              <a:t> </a:t>
            </a:r>
            <a:r>
              <a:rPr lang="de-DE" sz="6000" b="1" dirty="0">
                <a:solidFill>
                  <a:srgbClr val="2B4277"/>
                </a:solidFill>
              </a:rPr>
              <a:t>1.</a:t>
            </a:r>
            <a:endParaRPr lang="de-DE" dirty="0">
              <a:solidFill>
                <a:srgbClr val="2B4277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02841" y="1451294"/>
            <a:ext cx="987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2B4277"/>
                </a:solidFill>
              </a:rPr>
              <a:t> </a:t>
            </a:r>
            <a:r>
              <a:rPr lang="de-DE" sz="6000" b="1" dirty="0">
                <a:solidFill>
                  <a:srgbClr val="2B4277"/>
                </a:solidFill>
              </a:rPr>
              <a:t>2.</a:t>
            </a:r>
            <a:endParaRPr lang="de-DE" dirty="0">
              <a:solidFill>
                <a:srgbClr val="2B4277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280073" y="1449206"/>
            <a:ext cx="987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2B4277"/>
                </a:solidFill>
              </a:rPr>
              <a:t> </a:t>
            </a:r>
            <a:r>
              <a:rPr lang="de-DE" sz="6000" b="1" dirty="0">
                <a:solidFill>
                  <a:srgbClr val="2B4277"/>
                </a:solidFill>
              </a:rPr>
              <a:t>3.</a:t>
            </a:r>
            <a:endParaRPr lang="de-DE" dirty="0">
              <a:solidFill>
                <a:srgbClr val="2B4277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55482" y="2478571"/>
            <a:ext cx="2311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/>
              <a:t>Folie vorbereiten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10465" y="2524738"/>
            <a:ext cx="2518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Folien aufzeichnen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950455" y="2498885"/>
            <a:ext cx="364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Folien in Video exportieren</a:t>
            </a: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93" y="3672729"/>
            <a:ext cx="1544132" cy="151012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1. Was ist der Flipped Classroom?</a:t>
            </a:r>
            <a:r>
              <a:rPr lang="de-DE" b="1" dirty="0">
                <a:solidFill>
                  <a:schemeClr val="bg1"/>
                </a:solidFill>
              </a:rPr>
              <a:t>        </a:t>
            </a:r>
            <a:r>
              <a:rPr lang="de-DE" b="1" dirty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3. Hilfen zur Umsetzung 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8726" y="3672728"/>
            <a:ext cx="4506736" cy="170038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5684" y="2967135"/>
            <a:ext cx="3554628" cy="290485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BE7F0F9-97CD-4F4E-9001-2DA837517F52}"/>
              </a:ext>
            </a:extLst>
          </p:cNvPr>
          <p:cNvSpPr txBox="1"/>
          <p:nvPr/>
        </p:nvSpPr>
        <p:spPr>
          <a:xfrm>
            <a:off x="65859" y="812288"/>
            <a:ext cx="1119413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2B4277"/>
                </a:solidFill>
              </a:rPr>
              <a:t>Voice-over-Screencast </a:t>
            </a:r>
            <a:r>
              <a:rPr lang="de-DE" sz="2400" b="1" u="sng" dirty="0">
                <a:solidFill>
                  <a:srgbClr val="2B4277"/>
                </a:solidFill>
              </a:rPr>
              <a:t>Office 2013/16</a:t>
            </a:r>
            <a:r>
              <a:rPr lang="de-DE" sz="2400" b="1" dirty="0">
                <a:solidFill>
                  <a:srgbClr val="2B4277"/>
                </a:solidFill>
              </a:rPr>
              <a:t> (ohne Sprecherbild)</a:t>
            </a:r>
          </a:p>
        </p:txBody>
      </p:sp>
    </p:spTree>
    <p:extLst>
      <p:ext uri="{BB962C8B-B14F-4D97-AF65-F5344CB8AC3E}">
        <p14:creationId xmlns:p14="http://schemas.microsoft.com/office/powerpoint/2010/main" val="1270984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96660" y="906945"/>
            <a:ext cx="7924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>
                <a:solidFill>
                  <a:srgbClr val="2B4277"/>
                </a:solidFill>
              </a:rPr>
              <a:t>Auswahl an Alternativen (kostenpflichtig):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210023" y="150566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  <p:pic>
        <p:nvPicPr>
          <p:cNvPr id="15" name="808A77F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9502" y="2834565"/>
            <a:ext cx="3145779" cy="2399780"/>
          </a:xfrm>
          <a:prstGeom prst="rect">
            <a:avLst/>
          </a:prstGeom>
        </p:spPr>
      </p:pic>
      <p:pic>
        <p:nvPicPr>
          <p:cNvPr id="1026" name="Picture 2" descr="Camtasia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02" y="1936602"/>
            <a:ext cx="2135126" cy="50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7C4FD720-8A83-4BC1-B9E2-6ED1AFC13B1C}"/>
              </a:ext>
            </a:extLst>
          </p:cNvPr>
          <p:cNvSpPr/>
          <p:nvPr/>
        </p:nvSpPr>
        <p:spPr>
          <a:xfrm>
            <a:off x="3147854" y="2296322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200 EUR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1. Was ist der Flipped Classroom?</a:t>
            </a:r>
            <a:r>
              <a:rPr lang="de-DE" b="1" dirty="0">
                <a:solidFill>
                  <a:schemeClr val="bg1"/>
                </a:solidFill>
              </a:rPr>
              <a:t>        </a:t>
            </a:r>
            <a:r>
              <a:rPr lang="de-DE" b="1" dirty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3. Hilfen zur Umsetzung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4161" y="1923812"/>
            <a:ext cx="3332669" cy="551405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7C4FD720-8A83-4BC1-B9E2-6ED1AFC13B1C}"/>
              </a:ext>
            </a:extLst>
          </p:cNvPr>
          <p:cNvSpPr/>
          <p:nvPr/>
        </p:nvSpPr>
        <p:spPr>
          <a:xfrm>
            <a:off x="9355693" y="2465233"/>
            <a:ext cx="1328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18 EUR/Jahr</a:t>
            </a:r>
            <a:endParaRPr lang="de-DE" dirty="0"/>
          </a:p>
        </p:txBody>
      </p:sp>
      <p:pic>
        <p:nvPicPr>
          <p:cNvPr id="1028" name="Picture 4" descr="Bildergebnis für screencast-o-matic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61" y="2920383"/>
            <a:ext cx="3565316" cy="252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1099205" y="5403256"/>
            <a:ext cx="3816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- </a:t>
            </a:r>
            <a:r>
              <a:rPr lang="de-DE" sz="2000" dirty="0" err="1"/>
              <a:t>Screenrecorder</a:t>
            </a:r>
            <a:r>
              <a:rPr lang="de-DE" sz="2000" dirty="0"/>
              <a:t> (mit Webcam)</a:t>
            </a:r>
          </a:p>
          <a:p>
            <a:r>
              <a:rPr lang="de-DE" sz="2000" dirty="0"/>
              <a:t>- Videoeditor / Videoschnitt</a:t>
            </a:r>
          </a:p>
          <a:p>
            <a:r>
              <a:rPr lang="de-DE" sz="2000" dirty="0"/>
              <a:t>- 30 Tage freie Testversion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194161" y="5447577"/>
            <a:ext cx="3816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- </a:t>
            </a:r>
            <a:r>
              <a:rPr lang="de-DE" sz="2000" dirty="0" err="1"/>
              <a:t>Screenrecorder</a:t>
            </a:r>
            <a:r>
              <a:rPr lang="de-DE" sz="2000" dirty="0"/>
              <a:t> (mit Webcam)</a:t>
            </a:r>
          </a:p>
          <a:p>
            <a:r>
              <a:rPr lang="de-DE" sz="2000" dirty="0"/>
              <a:t>- einfache Schneidefunktion</a:t>
            </a:r>
          </a:p>
        </p:txBody>
      </p:sp>
    </p:spTree>
    <p:extLst>
      <p:ext uri="{BB962C8B-B14F-4D97-AF65-F5344CB8AC3E}">
        <p14:creationId xmlns:p14="http://schemas.microsoft.com/office/powerpoint/2010/main" val="398821245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65859" y="3135725"/>
            <a:ext cx="2884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z.B.</a:t>
            </a:r>
          </a:p>
          <a:p>
            <a:r>
              <a:rPr lang="de-DE" sz="2000" b="1" dirty="0"/>
              <a:t>Google Präsentationen</a:t>
            </a:r>
          </a:p>
          <a:p>
            <a:r>
              <a:rPr lang="de-DE" sz="2000" dirty="0"/>
              <a:t>mit </a:t>
            </a:r>
            <a:r>
              <a:rPr lang="de-DE" sz="2000" b="1" dirty="0" err="1"/>
              <a:t>Loom</a:t>
            </a:r>
            <a:r>
              <a:rPr lang="de-DE" sz="2000" dirty="0"/>
              <a:t> (Chrome-Erweiterung)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1. Was ist der Flipped Classroom?</a:t>
            </a:r>
            <a:r>
              <a:rPr lang="de-DE" b="1" dirty="0">
                <a:solidFill>
                  <a:schemeClr val="bg1"/>
                </a:solidFill>
              </a:rPr>
              <a:t>        </a:t>
            </a:r>
            <a:r>
              <a:rPr lang="de-DE" b="1" dirty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3. Hilfen zur Umsetzung 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305" y="1235375"/>
            <a:ext cx="8865284" cy="5113350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65859" y="1057685"/>
            <a:ext cx="5142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2B4277"/>
                </a:solidFill>
              </a:rPr>
              <a:t>Auswahl an</a:t>
            </a:r>
          </a:p>
          <a:p>
            <a:r>
              <a:rPr lang="de-DE" sz="2800" b="1" dirty="0">
                <a:solidFill>
                  <a:srgbClr val="2B4277"/>
                </a:solidFill>
              </a:rPr>
              <a:t>Alternativen</a:t>
            </a:r>
          </a:p>
          <a:p>
            <a:r>
              <a:rPr lang="de-DE" sz="2800" b="1" dirty="0">
                <a:solidFill>
                  <a:srgbClr val="2B4277"/>
                </a:solidFill>
              </a:rPr>
              <a:t>(kostenfrei):</a:t>
            </a:r>
          </a:p>
        </p:txBody>
      </p:sp>
      <p:sp>
        <p:nvSpPr>
          <p:cNvPr id="3" name="AutoShape 2" descr="Bildergebnis für google präsentatio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93" y="5006212"/>
            <a:ext cx="685800" cy="685800"/>
          </a:xfrm>
          <a:prstGeom prst="rect">
            <a:avLst/>
          </a:prstGeom>
        </p:spPr>
      </p:pic>
      <p:pic>
        <p:nvPicPr>
          <p:cNvPr id="9" name="Grafik 8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2015" y="5070464"/>
            <a:ext cx="1428068" cy="557295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708256" y="4544035"/>
            <a:ext cx="1047515" cy="133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6000" b="1" dirty="0">
                <a:solidFill>
                  <a:srgbClr val="2B4277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86793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460375" y="1979715"/>
            <a:ext cx="64077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Screencast:</a:t>
            </a:r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 err="1"/>
              <a:t>Kazam</a:t>
            </a:r>
            <a:r>
              <a:rPr lang="de-DE" sz="2000" dirty="0"/>
              <a:t>          </a:t>
            </a:r>
            <a:r>
              <a:rPr lang="de-DE" sz="2000" dirty="0" err="1"/>
              <a:t>SimpleScreenRecorder</a:t>
            </a:r>
            <a:r>
              <a:rPr lang="de-DE" sz="2000" dirty="0"/>
              <a:t>          OBS </a:t>
            </a:r>
            <a:r>
              <a:rPr lang="de-DE" sz="2000" dirty="0" err="1"/>
              <a:t>MultiPlatform</a:t>
            </a:r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b="1" dirty="0" err="1"/>
              <a:t>Videobeabeitung</a:t>
            </a:r>
            <a:r>
              <a:rPr lang="de-DE" sz="2000" b="1" dirty="0"/>
              <a:t>:</a:t>
            </a:r>
          </a:p>
          <a:p>
            <a:endParaRPr lang="de-DE" sz="2000" b="1" dirty="0"/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dirty="0" err="1"/>
              <a:t>OpenShot</a:t>
            </a:r>
            <a:r>
              <a:rPr lang="de-DE" sz="2000" dirty="0"/>
              <a:t>                    </a:t>
            </a:r>
            <a:r>
              <a:rPr lang="de-DE" sz="2000" dirty="0" err="1"/>
              <a:t>Shotcut</a:t>
            </a:r>
            <a:r>
              <a:rPr lang="de-DE" sz="2000" dirty="0"/>
              <a:t>                                </a:t>
            </a:r>
            <a:r>
              <a:rPr lang="de-DE" sz="2000" dirty="0" err="1"/>
              <a:t>Kdenlive</a:t>
            </a:r>
            <a:endParaRPr lang="de-DE" sz="2000" dirty="0"/>
          </a:p>
          <a:p>
            <a:endParaRPr lang="de-DE" sz="20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1. Was ist der Flipped Classroom?</a:t>
            </a:r>
            <a:r>
              <a:rPr lang="de-DE" b="1" dirty="0">
                <a:solidFill>
                  <a:schemeClr val="bg1"/>
                </a:solidFill>
              </a:rPr>
              <a:t>        </a:t>
            </a:r>
            <a:r>
              <a:rPr lang="de-DE" b="1" dirty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3. Hilfen zur Umsetzung 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5859" y="1057685"/>
            <a:ext cx="514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2B4277"/>
                </a:solidFill>
              </a:rPr>
              <a:t>Auswahl an Alternativen (Linux):</a:t>
            </a:r>
          </a:p>
        </p:txBody>
      </p:sp>
      <p:sp>
        <p:nvSpPr>
          <p:cNvPr id="3" name="AutoShape 2" descr="Bildergebnis für google präsentatio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8" name="Picture 4" descr="Bildergebnis fÃ¼r linux tux">
            <a:extLst>
              <a:ext uri="{FF2B5EF4-FFF2-40B4-BE49-F238E27FC236}">
                <a16:creationId xmlns:a16="http://schemas.microsoft.com/office/drawing/2014/main" id="{2BE6BC91-C7E7-4F8F-BA4D-CCA6133E5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601" y="1106779"/>
            <a:ext cx="4037675" cy="475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edia-cdn.ubuntu-de.org/wiki/attachments/11/45/ssr_logo.png">
            <a:extLst>
              <a:ext uri="{FF2B5EF4-FFF2-40B4-BE49-F238E27FC236}">
                <a16:creationId xmlns:a16="http://schemas.microsoft.com/office/drawing/2014/main" id="{36450E05-C2A4-400F-8192-1E7D98FAD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98" y="2143313"/>
            <a:ext cx="1054789" cy="10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edia-cdn.ubuntu-de.org/wiki/attachments/40/01/logo.png">
            <a:extLst>
              <a:ext uri="{FF2B5EF4-FFF2-40B4-BE49-F238E27FC236}">
                <a16:creationId xmlns:a16="http://schemas.microsoft.com/office/drawing/2014/main" id="{DBAB1B10-981B-454E-BDFF-5342CBC8E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52" y="233946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14-eu5.startpage.com/wikioimage/14899d017797b3516d67b9e3297ebc02.png">
            <a:extLst>
              <a:ext uri="{FF2B5EF4-FFF2-40B4-BE49-F238E27FC236}">
                <a16:creationId xmlns:a16="http://schemas.microsoft.com/office/drawing/2014/main" id="{17C138A1-C0C6-440C-A3CB-B410839AE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482" y="2204815"/>
            <a:ext cx="710518" cy="7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OpenShot Video Editor Logo">
            <a:extLst>
              <a:ext uri="{FF2B5EF4-FFF2-40B4-BE49-F238E27FC236}">
                <a16:creationId xmlns:a16="http://schemas.microsoft.com/office/drawing/2014/main" id="{B94C00FC-438F-4FD8-B849-1F837C32F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23" b="-6667"/>
          <a:stretch/>
        </p:blipFill>
        <p:spPr bwMode="auto">
          <a:xfrm>
            <a:off x="804983" y="4710473"/>
            <a:ext cx="68189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ildergebnis fÃ¼r shotcut">
            <a:extLst>
              <a:ext uri="{FF2B5EF4-FFF2-40B4-BE49-F238E27FC236}">
                <a16:creationId xmlns:a16="http://schemas.microsoft.com/office/drawing/2014/main" id="{F22309DF-73DC-4D8A-B82F-C3CADAF9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86" y="4505959"/>
            <a:ext cx="952501" cy="9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Kdenlive">
            <a:extLst>
              <a:ext uri="{FF2B5EF4-FFF2-40B4-BE49-F238E27FC236}">
                <a16:creationId xmlns:a16="http://schemas.microsoft.com/office/drawing/2014/main" id="{78775D6F-6714-42E1-B54B-7547349D4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18"/>
          <a:stretch/>
        </p:blipFill>
        <p:spPr bwMode="auto">
          <a:xfrm>
            <a:off x="5208714" y="4464180"/>
            <a:ext cx="1257390" cy="85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746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1. Was ist der Flipped Classroom?</a:t>
            </a:r>
            <a:r>
              <a:rPr lang="de-DE" b="1" dirty="0">
                <a:solidFill>
                  <a:schemeClr val="bg1"/>
                </a:solidFill>
              </a:rPr>
              <a:t>        </a:t>
            </a:r>
            <a:r>
              <a:rPr lang="de-DE" b="1" dirty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3. Hilfen zur Umsetzung 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5859" y="1057685"/>
            <a:ext cx="1030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2B4277"/>
                </a:solidFill>
              </a:rPr>
              <a:t>Auswahl an Tablet-Apps:</a:t>
            </a:r>
          </a:p>
        </p:txBody>
      </p:sp>
      <p:sp>
        <p:nvSpPr>
          <p:cNvPr id="3" name="AutoShape 2" descr="Bildergebnis für google präsentatio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502" y="2115492"/>
            <a:ext cx="3791885" cy="315803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072" y="2115707"/>
            <a:ext cx="3915522" cy="32220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115492"/>
            <a:ext cx="3761677" cy="3066523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7C4FD720-8A83-4BC1-B9E2-6ED1AFC13B1C}"/>
              </a:ext>
            </a:extLst>
          </p:cNvPr>
          <p:cNvSpPr/>
          <p:nvPr/>
        </p:nvSpPr>
        <p:spPr>
          <a:xfrm>
            <a:off x="2433429" y="5088860"/>
            <a:ext cx="1402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25 EUR/Jahr</a:t>
            </a:r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C4FD720-8A83-4BC1-B9E2-6ED1AFC13B1C}"/>
              </a:ext>
            </a:extLst>
          </p:cNvPr>
          <p:cNvSpPr/>
          <p:nvPr/>
        </p:nvSpPr>
        <p:spPr>
          <a:xfrm>
            <a:off x="11003142" y="5126755"/>
            <a:ext cx="1402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2,99 EUR</a:t>
            </a:r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C4FD720-8A83-4BC1-B9E2-6ED1AFC13B1C}"/>
              </a:ext>
            </a:extLst>
          </p:cNvPr>
          <p:cNvSpPr/>
          <p:nvPr/>
        </p:nvSpPr>
        <p:spPr>
          <a:xfrm>
            <a:off x="7599416" y="5189202"/>
            <a:ext cx="612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frei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5859" y="5619487"/>
            <a:ext cx="3816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- sicher die beste App</a:t>
            </a:r>
          </a:p>
          <a:p>
            <a:r>
              <a:rPr lang="de-DE" sz="2000" dirty="0"/>
              <a:t>- 30 Tage freie Testversion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187628" y="5618759"/>
            <a:ext cx="3816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- Virtual Whiteboard </a:t>
            </a:r>
            <a:r>
              <a:rPr lang="de-DE" sz="2000" dirty="0" err="1"/>
              <a:t>recorder</a:t>
            </a:r>
            <a:endParaRPr lang="de-DE" sz="2000" dirty="0"/>
          </a:p>
          <a:p>
            <a:r>
              <a:rPr lang="de-DE" sz="2000" dirty="0"/>
              <a:t>- kostenpflichtig für Pro-Version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211502" y="5657383"/>
            <a:ext cx="4099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- reine Bildschirmaufzeichnung</a:t>
            </a:r>
          </a:p>
          <a:p>
            <a:r>
              <a:rPr lang="de-DE" sz="2000" dirty="0"/>
              <a:t>- mit Schnittfunktion/</a:t>
            </a:r>
            <a:r>
              <a:rPr lang="de-DE" sz="2000" dirty="0" err="1"/>
              <a:t>Bereichauswahl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578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65859" y="887783"/>
            <a:ext cx="5142855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>
                <a:solidFill>
                  <a:srgbClr val="2B4277"/>
                </a:solidFill>
              </a:rPr>
              <a:t>Videos verfügbar machen</a:t>
            </a:r>
          </a:p>
        </p:txBody>
      </p:sp>
      <p:pic>
        <p:nvPicPr>
          <p:cNvPr id="20" name="Grafik 1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800" y="2164553"/>
            <a:ext cx="2134819" cy="2134819"/>
          </a:xfrm>
          <a:prstGeom prst="rect">
            <a:avLst/>
          </a:prstGeom>
        </p:spPr>
      </p:pic>
      <p:pic>
        <p:nvPicPr>
          <p:cNvPr id="3078" name="Picture 6" descr="Bildergebnis für youtube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487" y="1620843"/>
            <a:ext cx="2803484" cy="280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8631465" y="4798873"/>
            <a:ext cx="2429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optional: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mit Link,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mit </a:t>
            </a:r>
            <a:r>
              <a:rPr lang="de-DE" sz="2000" dirty="0" err="1"/>
              <a:t>Link+Passwort</a:t>
            </a:r>
            <a:endParaRPr lang="de-DE" sz="20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1. Was ist der Flipped Classroom?</a:t>
            </a:r>
            <a:r>
              <a:rPr lang="de-DE" b="1" dirty="0">
                <a:solidFill>
                  <a:schemeClr val="bg1"/>
                </a:solidFill>
              </a:rPr>
              <a:t>        </a:t>
            </a:r>
            <a:r>
              <a:rPr lang="de-DE" b="1" dirty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3. Hilfen zur Umsetzung  </a:t>
            </a:r>
          </a:p>
        </p:txBody>
      </p:sp>
      <p:pic>
        <p:nvPicPr>
          <p:cNvPr id="14" name="Grafik 13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656" y="1686243"/>
            <a:ext cx="3386199" cy="25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62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250016" y="1074812"/>
            <a:ext cx="4144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>
                <a:solidFill>
                  <a:srgbClr val="2B4277"/>
                </a:solidFill>
              </a:rPr>
              <a:t>Alternative: Fremdvideos</a:t>
            </a:r>
          </a:p>
          <a:p>
            <a:pPr>
              <a:lnSpc>
                <a:spcPct val="150000"/>
              </a:lnSpc>
            </a:pPr>
            <a:r>
              <a:rPr lang="de-DE" sz="2800" dirty="0"/>
              <a:t>Beispiel: Sofatutor.com</a:t>
            </a:r>
          </a:p>
        </p:txBody>
      </p:sp>
      <p:pic>
        <p:nvPicPr>
          <p:cNvPr id="7" name="Grafik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381" y="1158509"/>
            <a:ext cx="7177238" cy="5128644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221381" y="2904267"/>
            <a:ext cx="417338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/>
              <a:t>Als Lehrkraft kostenlos</a:t>
            </a:r>
            <a:br>
              <a:rPr lang="de-DE" sz="2000" dirty="0"/>
            </a:br>
            <a:r>
              <a:rPr lang="de-DE" sz="2000" b="1" dirty="0"/>
              <a:t>registrieren</a:t>
            </a:r>
            <a:br>
              <a:rPr lang="de-DE" sz="2000" b="1" dirty="0"/>
            </a:br>
            <a:r>
              <a:rPr lang="de-DE" sz="2000" dirty="0"/>
              <a:t>(Schulbescheinigung nötig)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/>
              <a:t>Video </a:t>
            </a:r>
            <a:r>
              <a:rPr lang="de-DE" sz="2000" b="1" dirty="0"/>
              <a:t>auswählen</a:t>
            </a:r>
            <a:endParaRPr lang="de-DE" sz="2000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2000" dirty="0"/>
              <a:t>Einen </a:t>
            </a:r>
            <a:r>
              <a:rPr lang="de-DE" sz="2000" b="1" dirty="0"/>
              <a:t>Freigabelink</a:t>
            </a:r>
            <a:r>
              <a:rPr lang="de-DE" sz="2000" dirty="0"/>
              <a:t> für Schüler</a:t>
            </a:r>
            <a:br>
              <a:rPr lang="de-DE" sz="2000" dirty="0"/>
            </a:br>
            <a:r>
              <a:rPr lang="de-DE" sz="2000" dirty="0"/>
              <a:t>erstellen und mit ihnen teilen</a:t>
            </a:r>
            <a:br>
              <a:rPr lang="de-DE" sz="2000" dirty="0"/>
            </a:br>
            <a:r>
              <a:rPr lang="de-DE" sz="2000" dirty="0"/>
              <a:t>(z.B. Mebis), 2 Wochen lang gültig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1. Was ist der Flipped Classroom?</a:t>
            </a:r>
            <a:r>
              <a:rPr lang="de-DE" b="1" dirty="0">
                <a:solidFill>
                  <a:schemeClr val="bg1"/>
                </a:solidFill>
              </a:rPr>
              <a:t>        </a:t>
            </a:r>
            <a:r>
              <a:rPr lang="de-DE" b="1" dirty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3. Hilfen zur Umsetzung  </a:t>
            </a:r>
          </a:p>
        </p:txBody>
      </p:sp>
    </p:spTree>
    <p:extLst>
      <p:ext uri="{BB962C8B-B14F-4D97-AF65-F5344CB8AC3E}">
        <p14:creationId xmlns:p14="http://schemas.microsoft.com/office/powerpoint/2010/main" val="3367962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/>
          <p:cNvSpPr txBox="1"/>
          <p:nvPr/>
        </p:nvSpPr>
        <p:spPr>
          <a:xfrm>
            <a:off x="5647411" y="965998"/>
            <a:ext cx="107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2B4277"/>
                </a:solidFill>
              </a:rPr>
              <a:t>Quiz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377826" y="2947819"/>
            <a:ext cx="3565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800" b="1" dirty="0"/>
              <a:t>Zu Beginn der Stunde:</a:t>
            </a:r>
          </a:p>
          <a:p>
            <a:pPr algn="ctr">
              <a:lnSpc>
                <a:spcPct val="150000"/>
              </a:lnSpc>
            </a:pPr>
            <a:r>
              <a:rPr lang="de-DE" sz="2000" dirty="0"/>
              <a:t>Farbkarten, </a:t>
            </a:r>
            <a:r>
              <a:rPr lang="de-DE" sz="2000" dirty="0" err="1"/>
              <a:t>Clicker</a:t>
            </a:r>
            <a:r>
              <a:rPr lang="de-DE" sz="2000" dirty="0"/>
              <a:t>, </a:t>
            </a:r>
            <a:r>
              <a:rPr lang="de-DE" sz="2000" dirty="0" err="1"/>
              <a:t>Voting</a:t>
            </a:r>
            <a:r>
              <a:rPr lang="de-DE" sz="2000" dirty="0"/>
              <a:t>-Apps</a:t>
            </a:r>
          </a:p>
        </p:txBody>
      </p:sp>
      <p:sp>
        <p:nvSpPr>
          <p:cNvPr id="3" name="Rechteck 2"/>
          <p:cNvSpPr/>
          <p:nvPr/>
        </p:nvSpPr>
        <p:spPr>
          <a:xfrm>
            <a:off x="7781286" y="2898336"/>
            <a:ext cx="2870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800" b="1" dirty="0"/>
              <a:t>Noch zu Hause:</a:t>
            </a:r>
          </a:p>
          <a:p>
            <a:pPr algn="ctr">
              <a:lnSpc>
                <a:spcPct val="150000"/>
              </a:lnSpc>
            </a:pPr>
            <a:r>
              <a:rPr lang="de-DE" sz="2000" dirty="0"/>
              <a:t>Online-Quiz</a:t>
            </a:r>
            <a:endParaRPr lang="de-DE" sz="2800" dirty="0"/>
          </a:p>
        </p:txBody>
      </p:sp>
      <p:pic>
        <p:nvPicPr>
          <p:cNvPr id="11" name="Grafik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88" y="4787826"/>
            <a:ext cx="2499415" cy="670056"/>
          </a:xfrm>
          <a:prstGeom prst="rect">
            <a:avLst/>
          </a:prstGeom>
        </p:spPr>
      </p:pic>
      <p:pic>
        <p:nvPicPr>
          <p:cNvPr id="14" name="Grafik 1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243" y="4704541"/>
            <a:ext cx="2066925" cy="779694"/>
          </a:xfrm>
          <a:prstGeom prst="rect">
            <a:avLst/>
          </a:prstGeom>
        </p:spPr>
      </p:pic>
      <p:pic>
        <p:nvPicPr>
          <p:cNvPr id="16" name="Grafik 15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0737" y="4252716"/>
            <a:ext cx="1131956" cy="1131956"/>
          </a:xfrm>
          <a:prstGeom prst="rect">
            <a:avLst/>
          </a:prstGeom>
        </p:spPr>
      </p:pic>
      <p:cxnSp>
        <p:nvCxnSpPr>
          <p:cNvPr id="19" name="Gerade Verbindung mit Pfeil 18"/>
          <p:cNvCxnSpPr>
            <a:stCxn id="18" idx="2"/>
            <a:endCxn id="3" idx="0"/>
          </p:cNvCxnSpPr>
          <p:nvPr/>
        </p:nvCxnSpPr>
        <p:spPr>
          <a:xfrm>
            <a:off x="6182923" y="1612329"/>
            <a:ext cx="3033614" cy="1286007"/>
          </a:xfrm>
          <a:prstGeom prst="straightConnector1">
            <a:avLst/>
          </a:prstGeom>
          <a:ln w="28575">
            <a:solidFill>
              <a:srgbClr val="2B42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8" idx="2"/>
            <a:endCxn id="2" idx="0"/>
          </p:cNvCxnSpPr>
          <p:nvPr/>
        </p:nvCxnSpPr>
        <p:spPr>
          <a:xfrm flipH="1">
            <a:off x="3160398" y="1612329"/>
            <a:ext cx="3022525" cy="1335490"/>
          </a:xfrm>
          <a:prstGeom prst="straightConnector1">
            <a:avLst/>
          </a:prstGeom>
          <a:ln w="28575">
            <a:solidFill>
              <a:srgbClr val="2B42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9925" y="965998"/>
            <a:ext cx="894583" cy="89458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377826" y="5603943"/>
            <a:ext cx="1078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kahoot.it </a:t>
            </a:r>
          </a:p>
        </p:txBody>
      </p:sp>
      <p:sp>
        <p:nvSpPr>
          <p:cNvPr id="8" name="Rechteck 7"/>
          <p:cNvSpPr/>
          <p:nvPr/>
        </p:nvSpPr>
        <p:spPr>
          <a:xfrm>
            <a:off x="3929213" y="5602508"/>
            <a:ext cx="1484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socrative.com</a:t>
            </a:r>
          </a:p>
        </p:txBody>
      </p:sp>
      <p:sp>
        <p:nvSpPr>
          <p:cNvPr id="15" name="Rechteck 14"/>
          <p:cNvSpPr/>
          <p:nvPr/>
        </p:nvSpPr>
        <p:spPr>
          <a:xfrm>
            <a:off x="8410000" y="5676492"/>
            <a:ext cx="1753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learningapps.org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1. Was ist der Flipped Classroom?</a:t>
            </a:r>
            <a:r>
              <a:rPr lang="de-DE" b="1" dirty="0">
                <a:solidFill>
                  <a:schemeClr val="bg1"/>
                </a:solidFill>
              </a:rPr>
              <a:t>        </a:t>
            </a:r>
            <a:r>
              <a:rPr lang="de-DE" b="1" dirty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3. Hilfen zur Umsetzung  </a:t>
            </a:r>
          </a:p>
        </p:txBody>
      </p:sp>
    </p:spTree>
    <p:extLst>
      <p:ext uri="{BB962C8B-B14F-4D97-AF65-F5344CB8AC3E}">
        <p14:creationId xmlns:p14="http://schemas.microsoft.com/office/powerpoint/2010/main" val="405293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79" y="1715243"/>
            <a:ext cx="1469087" cy="1469087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354616" y="836635"/>
            <a:ext cx="9703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>
                <a:solidFill>
                  <a:srgbClr val="2B4277"/>
                </a:solidFill>
              </a:rPr>
              <a:t>Quiz mit Kontrollfunktion: </a:t>
            </a:r>
            <a:r>
              <a:rPr lang="de-DE" sz="2800" dirty="0">
                <a:hlinkClick r:id="rId3"/>
              </a:rPr>
              <a:t>https://learningapps.org</a:t>
            </a:r>
            <a:r>
              <a:rPr lang="de-DE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725377" y="1656716"/>
            <a:ext cx="97585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400" dirty="0"/>
              <a:t>„Apps durchstöbern“ oder „App erstellen“</a:t>
            </a:r>
            <a:br>
              <a:rPr lang="de-DE" sz="2400" dirty="0"/>
            </a:br>
            <a:r>
              <a:rPr lang="de-D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b="1" dirty="0"/>
              <a:t>merken in „Meine Apps“</a:t>
            </a:r>
            <a:br>
              <a:rPr lang="de-DE" sz="2400" b="1" dirty="0"/>
            </a:br>
            <a:endParaRPr lang="de-DE" sz="2400" b="1" dirty="0"/>
          </a:p>
          <a:p>
            <a:pPr marL="342900" indent="-342900">
              <a:buAutoNum type="arabicPeriod"/>
            </a:pPr>
            <a:r>
              <a:rPr lang="de-DE" sz="2400" dirty="0"/>
              <a:t>„Meine Klassen“</a:t>
            </a:r>
            <a:r>
              <a:rPr lang="de-D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de-DE" sz="2400" b="1" dirty="0"/>
              <a:t>„Klasse erstellen“</a:t>
            </a:r>
            <a:r>
              <a:rPr lang="de-DE" sz="2400" dirty="0"/>
              <a:t> </a:t>
            </a:r>
            <a:r>
              <a:rPr lang="de-D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de-DE" sz="2400" dirty="0"/>
              <a:t>„Schülerkonten“</a:t>
            </a:r>
            <a:br>
              <a:rPr lang="de-DE" sz="2400" dirty="0"/>
            </a:br>
            <a:r>
              <a:rPr lang="de-D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de-DE" sz="2400" b="1" dirty="0"/>
              <a:t>„weitere Schülerkonten erstellen“</a:t>
            </a:r>
            <a:br>
              <a:rPr lang="de-DE" sz="2400" b="1" dirty="0"/>
            </a:br>
            <a:endParaRPr lang="de-DE" sz="2400" b="1" dirty="0"/>
          </a:p>
          <a:p>
            <a:pPr marL="342900" indent="-342900">
              <a:buAutoNum type="arabicPeriod"/>
            </a:pPr>
            <a:r>
              <a:rPr lang="de-DE" sz="2400" dirty="0"/>
              <a:t>„Meine Klassen“</a:t>
            </a:r>
            <a:r>
              <a:rPr lang="de-D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de-DE" sz="2400" dirty="0"/>
              <a:t>„Klassenordner“</a:t>
            </a:r>
            <a:r>
              <a:rPr lang="de-D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de-DE" sz="2400" dirty="0"/>
              <a:t>Ordner erstellen </a:t>
            </a:r>
            <a:r>
              <a:rPr lang="de-D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→</a:t>
            </a:r>
            <a:br>
              <a:rPr lang="de-DE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2400" b="1" dirty="0"/>
              <a:t>„App hinzufügen“ (aus Meine Apps)</a:t>
            </a:r>
            <a:br>
              <a:rPr lang="de-DE" sz="2400" b="1" dirty="0"/>
            </a:br>
            <a:endParaRPr lang="de-DE" sz="2400" b="1" dirty="0"/>
          </a:p>
          <a:p>
            <a:pPr marL="342900" indent="-342900">
              <a:buAutoNum type="arabicPeriod"/>
            </a:pPr>
            <a:r>
              <a:rPr lang="de-DE" sz="2400" dirty="0"/>
              <a:t>Nach Einloggen und Bearbeiten der Schüler:</a:t>
            </a:r>
            <a:br>
              <a:rPr lang="de-DE" sz="2400" dirty="0"/>
            </a:br>
            <a:r>
              <a:rPr lang="de-DE" sz="2400" dirty="0"/>
              <a:t>Ergebnisse unter „Meine Klassen“</a:t>
            </a:r>
            <a:r>
              <a:rPr lang="de-D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de-DE" sz="2400" b="1" dirty="0"/>
              <a:t>„Statistik“</a:t>
            </a:r>
            <a:br>
              <a:rPr lang="de-DE" sz="2400" dirty="0"/>
            </a:br>
            <a:r>
              <a:rPr lang="de-DE" sz="2400" dirty="0"/>
              <a:t>(sortiert nach Ordner und App)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1. Was ist der Flipped Classroom?</a:t>
            </a:r>
            <a:r>
              <a:rPr lang="de-DE" b="1" dirty="0">
                <a:solidFill>
                  <a:schemeClr val="bg1"/>
                </a:solidFill>
              </a:rPr>
              <a:t>        </a:t>
            </a:r>
            <a:r>
              <a:rPr lang="de-DE" b="1" dirty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3. Hilfen zur Umsetzung  </a:t>
            </a:r>
          </a:p>
        </p:txBody>
      </p:sp>
    </p:spTree>
    <p:extLst>
      <p:ext uri="{BB962C8B-B14F-4D97-AF65-F5344CB8AC3E}">
        <p14:creationId xmlns:p14="http://schemas.microsoft.com/office/powerpoint/2010/main" val="2234783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/>
          <p:cNvSpPr txBox="1"/>
          <p:nvPr/>
        </p:nvSpPr>
        <p:spPr>
          <a:xfrm>
            <a:off x="239114" y="890488"/>
            <a:ext cx="41447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>
                <a:solidFill>
                  <a:srgbClr val="2B4277"/>
                </a:solidFill>
              </a:rPr>
              <a:t>Community</a:t>
            </a:r>
          </a:p>
        </p:txBody>
      </p:sp>
      <p:pic>
        <p:nvPicPr>
          <p:cNvPr id="13" name="Picture 2" descr="https://www.joachim-herz-stiftung.de/fileadmin/_processed_/csm_Mint1_f025e0e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38" y="1284185"/>
            <a:ext cx="5835579" cy="43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 16"/>
          <p:cNvSpPr/>
          <p:nvPr/>
        </p:nvSpPr>
        <p:spPr>
          <a:xfrm>
            <a:off x="7029360" y="5607822"/>
            <a:ext cx="53988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https://www.joachim-herz-stiftung.de/fileadmin/_processed_/csm__P8A8238_1801_f6ecda6b94.jpg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1. Was ist der Flipped Classroom?</a:t>
            </a:r>
            <a:r>
              <a:rPr lang="de-DE" b="1" dirty="0">
                <a:solidFill>
                  <a:schemeClr val="bg1"/>
                </a:solidFill>
              </a:rPr>
              <a:t>        </a:t>
            </a:r>
            <a:r>
              <a:rPr lang="de-DE" b="1" dirty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3. Hilfen zur Umsetzung 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274003" y="1744880"/>
            <a:ext cx="3608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www.umgedrehterunterricht.de</a:t>
            </a:r>
          </a:p>
        </p:txBody>
      </p:sp>
      <p:sp>
        <p:nvSpPr>
          <p:cNvPr id="18" name="Rechteck 17"/>
          <p:cNvSpPr/>
          <p:nvPr/>
        </p:nvSpPr>
        <p:spPr>
          <a:xfrm>
            <a:off x="1311341" y="3275799"/>
            <a:ext cx="3576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6699CC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Deutsch</a:t>
            </a:r>
            <a:r>
              <a:rPr lang="de-DE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Lernvideos zu Deutsch  von der Kollegin Adrienne Mensch aus Bayern.</a:t>
            </a:r>
            <a:endParaRPr lang="de-DE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305813" y="4375672"/>
            <a:ext cx="38184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6699CC"/>
                </a:solidFill>
                <a:hlinkClick r:id="rId6"/>
              </a:rPr>
              <a:t>Mathematik</a:t>
            </a:r>
            <a:r>
              <a:rPr lang="de-DE" dirty="0">
                <a:solidFill>
                  <a:srgbClr val="000000"/>
                </a:solidFill>
              </a:rPr>
              <a:t>: Lernvideos zur Mathematik vom bayrischen Kollegen </a:t>
            </a:r>
            <a:r>
              <a:rPr lang="de-DE" dirty="0">
                <a:solidFill>
                  <a:srgbClr val="6699CC"/>
                </a:solidFill>
                <a:hlinkClick r:id="rId7" tooltip="Schmidt"/>
              </a:rPr>
              <a:t>Sebastian Schmidt</a:t>
            </a:r>
            <a:r>
              <a:rPr lang="de-DE" dirty="0">
                <a:solidFill>
                  <a:srgbClr val="000000"/>
                </a:solidFill>
              </a:rPr>
              <a:t>.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1305813" y="5391109"/>
            <a:ext cx="34598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6699CC"/>
                </a:solidFill>
                <a:hlinkClick r:id="rId8"/>
              </a:rPr>
              <a:t>Buchführung/Wirtschaftsrechnen</a:t>
            </a:r>
            <a:r>
              <a:rPr lang="de-DE" dirty="0">
                <a:solidFill>
                  <a:srgbClr val="000000"/>
                </a:solidFill>
              </a:rPr>
              <a:t>: Lernvideos vom bayrischen Realschulkollegen Christian Mayr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1274003" y="2241652"/>
            <a:ext cx="3523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6699CC"/>
                </a:solidFill>
                <a:hlinkClick r:id="rId9"/>
              </a:rPr>
              <a:t>Deutsch</a:t>
            </a:r>
            <a:r>
              <a:rPr lang="de-DE" dirty="0">
                <a:solidFill>
                  <a:srgbClr val="000000"/>
                </a:solidFill>
              </a:rPr>
              <a:t>: Lernvideos zu Deutsch vom bayrischen Realschulkollegen Dominik vom </a:t>
            </a:r>
            <a:r>
              <a:rPr lang="de-DE" dirty="0" err="1">
                <a:solidFill>
                  <a:srgbClr val="000000"/>
                </a:solidFill>
              </a:rPr>
              <a:t>Dorp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14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56" y="3129020"/>
            <a:ext cx="5116793" cy="2357380"/>
          </a:xfrm>
          <a:prstGeom prst="rect">
            <a:avLst/>
          </a:prstGeom>
        </p:spPr>
      </p:pic>
      <p:pic>
        <p:nvPicPr>
          <p:cNvPr id="12" name="Picture 4" descr="Bildergebnis für mint zukunft schaffen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26" y="1445268"/>
            <a:ext cx="2832525" cy="89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ildergebnis für joachim hertz stiftu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9" y="1313633"/>
            <a:ext cx="2055165" cy="11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joachim-herz-stiftung.de/fileadmin/_processed_/csm_Mint1_f025e0e289.jpg">
            <a:hlinkClick r:id="rId4"/>
            <a:extLst>
              <a:ext uri="{FF2B5EF4-FFF2-40B4-BE49-F238E27FC236}">
                <a16:creationId xmlns:a16="http://schemas.microsoft.com/office/drawing/2014/main" id="{406EE7CA-471A-4197-AF1F-001E96CDB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38" y="1284185"/>
            <a:ext cx="5835579" cy="43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6586C32-1522-45C4-90DB-2DF2F6EF24F4}"/>
              </a:ext>
            </a:extLst>
          </p:cNvPr>
          <p:cNvSpPr/>
          <p:nvPr/>
        </p:nvSpPr>
        <p:spPr>
          <a:xfrm>
            <a:off x="7029360" y="5607822"/>
            <a:ext cx="53988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https://www.joachim-herz-stiftung.de/fileadmin/_processed_/csm__P8A8238_1801_f6ecda6b94.jpg</a:t>
            </a:r>
          </a:p>
        </p:txBody>
      </p:sp>
    </p:spTree>
    <p:extLst>
      <p:ext uri="{BB962C8B-B14F-4D97-AF65-F5344CB8AC3E}">
        <p14:creationId xmlns:p14="http://schemas.microsoft.com/office/powerpoint/2010/main" val="3232074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998781"/>
              </p:ext>
            </p:extLst>
          </p:nvPr>
        </p:nvGraphicFramePr>
        <p:xfrm>
          <a:off x="137933" y="1453327"/>
          <a:ext cx="11706135" cy="4736568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6580501">
                  <a:extLst>
                    <a:ext uri="{9D8B030D-6E8A-4147-A177-3AD203B41FA5}">
                      <a16:colId xmlns:a16="http://schemas.microsoft.com/office/drawing/2014/main" val="4266210823"/>
                    </a:ext>
                  </a:extLst>
                </a:gridCol>
                <a:gridCol w="5125634">
                  <a:extLst>
                    <a:ext uri="{9D8B030D-6E8A-4147-A177-3AD203B41FA5}">
                      <a16:colId xmlns:a16="http://schemas.microsoft.com/office/drawing/2014/main" val="1083619044"/>
                    </a:ext>
                  </a:extLst>
                </a:gridCol>
              </a:tblGrid>
              <a:tr h="546770">
                <a:tc>
                  <a:txBody>
                    <a:bodyPr/>
                    <a:lstStyle/>
                    <a:p>
                      <a:r>
                        <a:rPr lang="de-DE" sz="2800" b="1" dirty="0">
                          <a:solidFill>
                            <a:srgbClr val="2B4277"/>
                          </a:solidFill>
                        </a:rPr>
                        <a:t>Sequenzplanung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>
                          <a:solidFill>
                            <a:srgbClr val="2B4277"/>
                          </a:solidFill>
                        </a:rPr>
                        <a:t>Videoproduktion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688534"/>
                  </a:ext>
                </a:extLst>
              </a:tr>
              <a:tr h="1689987">
                <a:tc>
                  <a:txBody>
                    <a:bodyPr/>
                    <a:lstStyle/>
                    <a:p>
                      <a:r>
                        <a:rPr lang="de-DE" sz="2200" i="1" dirty="0">
                          <a:solidFill>
                            <a:srgbClr val="2B4277"/>
                          </a:solidFill>
                        </a:rPr>
                        <a:t>Erstellen Sie eine </a:t>
                      </a:r>
                      <a:r>
                        <a:rPr lang="de-DE" sz="2200" b="1" i="1" dirty="0">
                          <a:solidFill>
                            <a:srgbClr val="2B4277"/>
                          </a:solidFill>
                        </a:rPr>
                        <a:t>Überblicksplanung</a:t>
                      </a:r>
                      <a:r>
                        <a:rPr lang="de-DE" sz="2200" i="1" baseline="0" dirty="0">
                          <a:solidFill>
                            <a:srgbClr val="2B4277"/>
                          </a:solidFill>
                        </a:rPr>
                        <a:t> für eine Sequenz in Ihrem Physikunterricht, in der Sie Flipped Classroom verwenden wollen.</a:t>
                      </a:r>
                      <a:endParaRPr lang="de-DE" sz="2200" i="1" dirty="0">
                        <a:solidFill>
                          <a:srgbClr val="2B4277"/>
                        </a:solidFill>
                      </a:endParaRPr>
                    </a:p>
                    <a:p>
                      <a:r>
                        <a:rPr lang="de-DE" sz="2200" i="1" dirty="0">
                          <a:solidFill>
                            <a:srgbClr val="2B4277"/>
                          </a:solidFill>
                        </a:rPr>
                        <a:t>Überlegen Sie, welche Form der Unterrichtsaktivitäten</a:t>
                      </a:r>
                      <a:r>
                        <a:rPr lang="de-DE" sz="2200" i="1" baseline="0" dirty="0">
                          <a:solidFill>
                            <a:srgbClr val="2B4277"/>
                          </a:solidFill>
                        </a:rPr>
                        <a:t> Sie nutzen wollen.</a:t>
                      </a:r>
                      <a:endParaRPr lang="de-DE" sz="2200" i="1" dirty="0">
                        <a:solidFill>
                          <a:srgbClr val="2B427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200" i="1" dirty="0">
                          <a:solidFill>
                            <a:srgbClr val="2B4277"/>
                          </a:solidFill>
                        </a:rPr>
                        <a:t>Erstellen</a:t>
                      </a:r>
                      <a:r>
                        <a:rPr lang="de-DE" sz="2200" i="1" baseline="0" dirty="0">
                          <a:solidFill>
                            <a:srgbClr val="2B4277"/>
                          </a:solidFill>
                        </a:rPr>
                        <a:t> Sie mit zwei bis drei Folien und </a:t>
                      </a:r>
                      <a:r>
                        <a:rPr lang="de-DE" sz="2200" b="1" i="1" baseline="0" dirty="0">
                          <a:solidFill>
                            <a:srgbClr val="2B4277"/>
                          </a:solidFill>
                        </a:rPr>
                        <a:t>Microsoft PowerPoint </a:t>
                      </a:r>
                      <a:r>
                        <a:rPr lang="de-DE" sz="2200" i="1" baseline="0" dirty="0">
                          <a:solidFill>
                            <a:srgbClr val="2B4277"/>
                          </a:solidFill>
                        </a:rPr>
                        <a:t>ein Testvideo.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487057"/>
                  </a:ext>
                </a:extLst>
              </a:tr>
              <a:tr h="535754">
                <a:tc>
                  <a:txBody>
                    <a:bodyPr/>
                    <a:lstStyle/>
                    <a:p>
                      <a:r>
                        <a:rPr lang="de-DE" sz="2800" b="1" dirty="0">
                          <a:solidFill>
                            <a:srgbClr val="2B4277"/>
                          </a:solidFill>
                        </a:rPr>
                        <a:t>Videoportale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>
                          <a:solidFill>
                            <a:srgbClr val="2B4277"/>
                          </a:solidFill>
                        </a:rPr>
                        <a:t>Quizerstellung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332908"/>
                  </a:ext>
                </a:extLst>
              </a:tr>
              <a:tr h="1886204">
                <a:tc>
                  <a:txBody>
                    <a:bodyPr/>
                    <a:lstStyle/>
                    <a:p>
                      <a:r>
                        <a:rPr lang="de-DE" sz="2200" i="1" dirty="0">
                          <a:solidFill>
                            <a:srgbClr val="2B4277"/>
                          </a:solidFill>
                        </a:rPr>
                        <a:t>Überprüfen Sie, ob Sie</a:t>
                      </a:r>
                      <a:r>
                        <a:rPr lang="de-DE" sz="2200" i="1" baseline="0" dirty="0">
                          <a:solidFill>
                            <a:srgbClr val="2B4277"/>
                          </a:solidFill>
                        </a:rPr>
                        <a:t> Physikvideos von </a:t>
                      </a:r>
                      <a:r>
                        <a:rPr lang="de-DE" sz="2200" b="1" i="1" baseline="0" dirty="0">
                          <a:solidFill>
                            <a:srgbClr val="2B4277"/>
                          </a:solidFill>
                        </a:rPr>
                        <a:t>sofatutor.com</a:t>
                      </a:r>
                      <a:r>
                        <a:rPr lang="de-DE" sz="2200" i="1" baseline="0" dirty="0">
                          <a:solidFill>
                            <a:srgbClr val="2B4277"/>
                          </a:solidFill>
                        </a:rPr>
                        <a:t> verwenden können.</a:t>
                      </a:r>
                      <a:endParaRPr lang="de-DE" sz="2200" i="1" dirty="0">
                        <a:solidFill>
                          <a:srgbClr val="2B4277"/>
                        </a:solidFill>
                      </a:endParaRPr>
                    </a:p>
                    <a:p>
                      <a:r>
                        <a:rPr lang="de-DE" sz="2200" i="1" dirty="0">
                          <a:solidFill>
                            <a:srgbClr val="2B4277"/>
                          </a:solidFill>
                        </a:rPr>
                        <a:t>Sehen Sie sich die Möglichkeiten von </a:t>
                      </a:r>
                      <a:r>
                        <a:rPr lang="de-DE" sz="2200" b="1" i="1" dirty="0">
                          <a:solidFill>
                            <a:srgbClr val="2B4277"/>
                          </a:solidFill>
                        </a:rPr>
                        <a:t>Vimeo.com</a:t>
                      </a:r>
                      <a:r>
                        <a:rPr lang="de-DE" sz="2200" i="1" dirty="0">
                          <a:solidFill>
                            <a:srgbClr val="2B4277"/>
                          </a:solidFill>
                        </a:rPr>
                        <a:t> an oder bereiten</a:t>
                      </a:r>
                      <a:r>
                        <a:rPr lang="de-DE" sz="2200" i="1" baseline="0" dirty="0">
                          <a:solidFill>
                            <a:srgbClr val="2B4277"/>
                          </a:solidFill>
                        </a:rPr>
                        <a:t> Sie einen </a:t>
                      </a:r>
                      <a:r>
                        <a:rPr lang="de-DE" sz="2200" b="1" i="1" baseline="0" dirty="0" err="1">
                          <a:solidFill>
                            <a:srgbClr val="2B4277"/>
                          </a:solidFill>
                        </a:rPr>
                        <a:t>Moodle</a:t>
                      </a:r>
                      <a:r>
                        <a:rPr lang="de-DE" sz="2200" i="1" baseline="0" dirty="0">
                          <a:solidFill>
                            <a:srgbClr val="2B4277"/>
                          </a:solidFill>
                        </a:rPr>
                        <a:t>-Raum für Ihre Physikklasse vor, um Flipped Classroom nutzen zu können.</a:t>
                      </a:r>
                      <a:endParaRPr lang="de-DE" sz="2200" i="1" dirty="0">
                        <a:solidFill>
                          <a:srgbClr val="2B427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200" i="1" dirty="0">
                          <a:solidFill>
                            <a:srgbClr val="2B4277"/>
                          </a:solidFill>
                        </a:rPr>
                        <a:t>Erstellen</a:t>
                      </a:r>
                      <a:r>
                        <a:rPr lang="de-DE" sz="2200" i="1" baseline="0" dirty="0">
                          <a:solidFill>
                            <a:srgbClr val="2B4277"/>
                          </a:solidFill>
                        </a:rPr>
                        <a:t> Sie in </a:t>
                      </a:r>
                      <a:r>
                        <a:rPr lang="de-DE" sz="2200" b="1" i="1" baseline="0" dirty="0">
                          <a:solidFill>
                            <a:srgbClr val="2B4277"/>
                          </a:solidFill>
                        </a:rPr>
                        <a:t>learningapps.org</a:t>
                      </a:r>
                      <a:r>
                        <a:rPr lang="de-DE" sz="2200" b="0" i="1" baseline="0" dirty="0">
                          <a:solidFill>
                            <a:srgbClr val="2B4277"/>
                          </a:solidFill>
                        </a:rPr>
                        <a:t> </a:t>
                      </a:r>
                      <a:r>
                        <a:rPr lang="de-DE" sz="2200" i="1" baseline="0" dirty="0">
                          <a:solidFill>
                            <a:srgbClr val="2B4277"/>
                          </a:solidFill>
                        </a:rPr>
                        <a:t>oder </a:t>
                      </a:r>
                      <a:r>
                        <a:rPr lang="de-DE" sz="2200" b="1" i="1" baseline="0" dirty="0">
                          <a:solidFill>
                            <a:srgbClr val="2B4277"/>
                          </a:solidFill>
                        </a:rPr>
                        <a:t>kahoot.com</a:t>
                      </a:r>
                      <a:r>
                        <a:rPr lang="de-DE" sz="2200" i="1" baseline="0" dirty="0">
                          <a:solidFill>
                            <a:srgbClr val="2B4277"/>
                          </a:solidFill>
                        </a:rPr>
                        <a:t> ein Online-Quiz.</a:t>
                      </a:r>
                      <a:endParaRPr lang="de-DE" sz="2200" i="1" dirty="0">
                        <a:solidFill>
                          <a:srgbClr val="2B4277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21530"/>
                  </a:ext>
                </a:extLst>
              </a:tr>
            </a:tbl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65859" y="817051"/>
            <a:ext cx="6209435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>
                <a:solidFill>
                  <a:srgbClr val="2B4277"/>
                </a:solidFill>
              </a:rPr>
              <a:t>Organisation der Arbeitsphase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1. Was ist der Flipped Classroom?</a:t>
            </a:r>
            <a:r>
              <a:rPr lang="de-DE" b="1" dirty="0">
                <a:solidFill>
                  <a:schemeClr val="bg1"/>
                </a:solidFill>
              </a:rPr>
              <a:t>        </a:t>
            </a:r>
            <a:r>
              <a:rPr lang="de-DE" b="1" dirty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3. Hilfen zur Umsetzung  </a:t>
            </a:r>
          </a:p>
        </p:txBody>
      </p:sp>
    </p:spTree>
    <p:extLst>
      <p:ext uri="{BB962C8B-B14F-4D97-AF65-F5344CB8AC3E}">
        <p14:creationId xmlns:p14="http://schemas.microsoft.com/office/powerpoint/2010/main" val="3184108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06" y="2239920"/>
            <a:ext cx="8128987" cy="1536898"/>
          </a:xfrm>
          <a:prstGeom prst="rect">
            <a:avLst/>
          </a:prstGeom>
          <a:effectLst>
            <a:reflection blurRad="6350" stA="45000" endPos="55000" dir="5400000" sy="-100000" algn="bl" rotWithShape="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7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ilfe, Flüchtlinge, Zuflu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253" y="2157412"/>
            <a:ext cx="2780099" cy="27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age, Fragezeichen, Hilfe, Antw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90" y="2428525"/>
            <a:ext cx="2508986" cy="250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ännchen, 3D Model, Freigestellt, 3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028" y="2428525"/>
            <a:ext cx="2535561" cy="25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1784" y="1583644"/>
            <a:ext cx="11553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2B4277"/>
                </a:solidFill>
              </a:rPr>
              <a:t>1. Was ist der Flipped Classroom?      2. Vor- und Nachteile               3. Hilfen zur Umsetzung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89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1. Was ist der Flipped Classroom?        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 3. Hilfen zur Umsetzung 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1749735"/>
            <a:ext cx="4035664" cy="414146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958" y="1727247"/>
            <a:ext cx="4368192" cy="3559547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628774" y="1552574"/>
            <a:ext cx="8972551" cy="109971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 rot="5400000">
            <a:off x="3947664" y="3719961"/>
            <a:ext cx="4458596" cy="123825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12820" y="848140"/>
            <a:ext cx="33282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>
                <a:solidFill>
                  <a:srgbClr val="2B4277"/>
                </a:solidFill>
              </a:rPr>
              <a:t>Konventionell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8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1628774" y="1552574"/>
            <a:ext cx="8972551" cy="109971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 rot="5400000">
            <a:off x="3947664" y="3719961"/>
            <a:ext cx="4458596" cy="123825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979420" y="828593"/>
            <a:ext cx="4381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>
                <a:solidFill>
                  <a:srgbClr val="2B4277"/>
                </a:solidFill>
              </a:rPr>
              <a:t>Flipped Classroom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0" y="1725095"/>
            <a:ext cx="3251416" cy="378035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817" y="1725095"/>
            <a:ext cx="4178566" cy="44238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1. Was ist der Flipped Classroom?        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 3. Hilfen zur Umsetzung  </a:t>
            </a:r>
          </a:p>
        </p:txBody>
      </p:sp>
    </p:spTree>
    <p:extLst>
      <p:ext uri="{BB962C8B-B14F-4D97-AF65-F5344CB8AC3E}">
        <p14:creationId xmlns:p14="http://schemas.microsoft.com/office/powerpoint/2010/main" val="143721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25" y="966876"/>
            <a:ext cx="10855606" cy="552179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452872" y="1257836"/>
            <a:ext cx="39931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solidFill>
                  <a:srgbClr val="2B4277"/>
                </a:solidFill>
              </a:rPr>
              <a:t>Wirksamkeit des</a:t>
            </a:r>
          </a:p>
          <a:p>
            <a:r>
              <a:rPr lang="de-DE" sz="4000" dirty="0">
                <a:solidFill>
                  <a:srgbClr val="2B4277"/>
                </a:solidFill>
              </a:rPr>
              <a:t>Flipped Classroom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1. Was ist der Flipped Classroom?        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 3. Hilfen zur Umsetzung  </a:t>
            </a:r>
          </a:p>
        </p:txBody>
      </p:sp>
    </p:spTree>
    <p:extLst>
      <p:ext uri="{BB962C8B-B14F-4D97-AF65-F5344CB8AC3E}">
        <p14:creationId xmlns:p14="http://schemas.microsoft.com/office/powerpoint/2010/main" val="203490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1. Was ist der Flipped Classroom?        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 3. Hilfen zur Umsetzung 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6" y="2460075"/>
            <a:ext cx="12030699" cy="305774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5859" y="1075070"/>
            <a:ext cx="651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2B4277"/>
                </a:solidFill>
              </a:rPr>
              <a:t>Interesse am Flipped Classroom (weltweit)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3456" y="1858599"/>
            <a:ext cx="449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Relative Anzahl der Suchanfragen bei Google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1418" y="5969091"/>
            <a:ext cx="8178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https://trends.google.de/trends/explore?date=2009-01-01%202019-03-15&amp;q=Flipped%20Classroom / abgerufen am 15.03.2019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997168" y="1858599"/>
            <a:ext cx="210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Google Trends, 2019</a:t>
            </a:r>
          </a:p>
        </p:txBody>
      </p:sp>
    </p:spTree>
    <p:extLst>
      <p:ext uri="{BB962C8B-B14F-4D97-AF65-F5344CB8AC3E}">
        <p14:creationId xmlns:p14="http://schemas.microsoft.com/office/powerpoint/2010/main" val="250125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956995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" y="6488669"/>
            <a:ext cx="12192000" cy="369332"/>
          </a:xfrm>
          <a:prstGeom prst="rect">
            <a:avLst/>
          </a:prstGeom>
          <a:solidFill>
            <a:srgbClr val="2B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65859" y="6488668"/>
            <a:ext cx="923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1. Was ist der Flipped Classroom?          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2. Vor- und Nachteile                3. Hilfen zur Umsetzung 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5859" y="5979890"/>
            <a:ext cx="5960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https://trends.google.de/trends/explore?date=2009-01-01%202019-03-15&amp;q=flipped%20classroom</a:t>
            </a:r>
          </a:p>
          <a:p>
            <a:r>
              <a:rPr lang="de-DE" sz="1000" dirty="0"/>
              <a:t>Stand: 15.3.2019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417" y="1039888"/>
            <a:ext cx="5167941" cy="273596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341" y="1789027"/>
            <a:ext cx="6591300" cy="4191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727" y="3920928"/>
            <a:ext cx="5071273" cy="2459072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6580959" y="980708"/>
            <a:ext cx="484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Ausgangsorte der Suchanfragen bei Google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5859" y="1075070"/>
            <a:ext cx="651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2B4277"/>
                </a:solidFill>
              </a:rPr>
              <a:t>Interesse am Flipped Classroom</a:t>
            </a:r>
          </a:p>
        </p:txBody>
      </p:sp>
    </p:spTree>
    <p:extLst>
      <p:ext uri="{BB962C8B-B14F-4D97-AF65-F5344CB8AC3E}">
        <p14:creationId xmlns:p14="http://schemas.microsoft.com/office/powerpoint/2010/main" val="16077698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embedded=true|recordStart=0|recordEnd=17152|recordLength=17152|start=0|end=17152|audioFormat={00001610-0000-0010-8000-00AA00389B71}|audioRate=44100|muted=false|volume=0.8|fadeIn=0|fadeOut=0|videoFormat={34363248-0000-0010-8000-00AA00389B71}|videoRate=10|videoWidth=700|videoHeight=534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1511</Words>
  <Application>Microsoft Office PowerPoint</Application>
  <PresentationFormat>Breitbild</PresentationFormat>
  <Paragraphs>235</Paragraphs>
  <Slides>31</Slides>
  <Notes>16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Corbel</vt:lpstr>
      <vt:lpstr>Open Sans</vt:lpstr>
      <vt:lpstr>Wingdings</vt:lpstr>
      <vt:lpstr>Office</vt:lpstr>
      <vt:lpstr>Flipped Classroom im Physikunterricht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Universitaet Wuerzburg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Flipped Classroom in der Mittel- und Oberstufe</dc:title>
  <dc:creator>Hillo Finch</dc:creator>
  <cp:lastModifiedBy>Finken Berg</cp:lastModifiedBy>
  <cp:revision>345</cp:revision>
  <dcterms:created xsi:type="dcterms:W3CDTF">2017-09-11T07:04:00Z</dcterms:created>
  <dcterms:modified xsi:type="dcterms:W3CDTF">2019-03-22T09:35:45Z</dcterms:modified>
</cp:coreProperties>
</file>